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2" r:id="rId1"/>
  </p:sldMasterIdLst>
  <p:notesMasterIdLst>
    <p:notesMasterId r:id="rId27"/>
  </p:notesMasterIdLst>
  <p:sldIdLst>
    <p:sldId id="296" r:id="rId2"/>
    <p:sldId id="297" r:id="rId3"/>
    <p:sldId id="426" r:id="rId4"/>
    <p:sldId id="301" r:id="rId5"/>
    <p:sldId id="377" r:id="rId6"/>
    <p:sldId id="378" r:id="rId7"/>
    <p:sldId id="379" r:id="rId8"/>
    <p:sldId id="380" r:id="rId9"/>
    <p:sldId id="381" r:id="rId10"/>
    <p:sldId id="299" r:id="rId11"/>
    <p:sldId id="382" r:id="rId12"/>
    <p:sldId id="310" r:id="rId13"/>
    <p:sldId id="385" r:id="rId14"/>
    <p:sldId id="356" r:id="rId15"/>
    <p:sldId id="384" r:id="rId16"/>
    <p:sldId id="313" r:id="rId17"/>
    <p:sldId id="386" r:id="rId18"/>
    <p:sldId id="425" r:id="rId19"/>
    <p:sldId id="387" r:id="rId20"/>
    <p:sldId id="314" r:id="rId21"/>
    <p:sldId id="315" r:id="rId22"/>
    <p:sldId id="317" r:id="rId23"/>
    <p:sldId id="318" r:id="rId24"/>
    <p:sldId id="319" r:id="rId25"/>
    <p:sldId id="320" r:id="rId26"/>
  </p:sldIdLst>
  <p:sldSz cx="9144000" cy="6858000" type="screen4x3"/>
  <p:notesSz cx="6858000" cy="9313863"/>
  <p:embeddedFontLst>
    <p:embeddedFont>
      <p:font typeface="Calibri" panose="020F0502020204030204" pitchFamily="34" charset="0"/>
      <p:regular r:id="rId28"/>
      <p:bold r:id="rId29"/>
      <p:italic r:id="rId30"/>
      <p:boldItalic r:id="rId31"/>
    </p:embeddedFont>
    <p:embeddedFont>
      <p:font typeface="Myriad Web Pro" panose="020B0604020202020204" charset="0"/>
      <p:regular r:id="rId32"/>
      <p:bold r:id="rId33"/>
      <p:italic r:id="rId34"/>
    </p:embeddedFont>
    <p:embeddedFont>
      <p:font typeface="Segoe UI" panose="020B0502040204020203" pitchFamily="34" charset="0"/>
      <p:regular r:id="rId35"/>
      <p:bold r:id="rId36"/>
      <p:italic r:id="rId37"/>
      <p:boldItalic r:id="rId3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82510" autoAdjust="0"/>
  </p:normalViewPr>
  <p:slideViewPr>
    <p:cSldViewPr>
      <p:cViewPr varScale="1">
        <p:scale>
          <a:sx n="78" d="100"/>
          <a:sy n="78" d="100"/>
        </p:scale>
        <p:origin x="1699"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7" y="0"/>
            <a:ext cx="2972421" cy="466012"/>
          </a:xfrm>
          <a:prstGeom prst="rect">
            <a:avLst/>
          </a:prstGeom>
        </p:spPr>
        <p:txBody>
          <a:bodyPr vert="horz" lIns="91440" tIns="45720" rIns="91440" bIns="45720" rtlCol="0"/>
          <a:lstStyle>
            <a:lvl1pPr algn="r">
              <a:defRPr sz="1200"/>
            </a:lvl1pPr>
          </a:lstStyle>
          <a:p>
            <a:fld id="{4C381CB3-E1F1-4B48-98DE-7E2F609293F7}" type="datetimeFigureOut">
              <a:rPr lang="en-US" smtClean="0"/>
              <a:pPr/>
              <a:t>11/12/13</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24721"/>
            <a:ext cx="5485158" cy="419092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6261"/>
            <a:ext cx="2972421" cy="466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7" y="8846261"/>
            <a:ext cx="2972421" cy="466012"/>
          </a:xfrm>
          <a:prstGeom prst="rect">
            <a:avLst/>
          </a:prstGeom>
        </p:spPr>
        <p:txBody>
          <a:bodyPr vert="horz" lIns="91440" tIns="45720" rIns="91440" bIns="45720" rtlCol="0" anchor="b"/>
          <a:lstStyle>
            <a:lvl1pPr algn="r">
              <a:defRPr sz="1200"/>
            </a:lvl1pPr>
          </a:lstStyle>
          <a:p>
            <a:fld id="{2C9918E1-E7CA-4E4D-B6D9-67E2B2DF154E}" type="slidenum">
              <a:rPr lang="en-US" smtClean="0"/>
              <a:pPr/>
              <a:t>‹#›</a:t>
            </a:fld>
            <a:endParaRPr lang="en-US"/>
          </a:p>
        </p:txBody>
      </p:sp>
    </p:spTree>
    <p:extLst>
      <p:ext uri="{BB962C8B-B14F-4D97-AF65-F5344CB8AC3E}">
        <p14:creationId xmlns:p14="http://schemas.microsoft.com/office/powerpoint/2010/main" val="197391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Spallation_Neutron_Source" TargetMode="External"/><Relationship Id="rId13" Type="http://schemas.openxmlformats.org/officeDocument/2006/relationships/hyperlink" Target="http://en.wikipedia.org/wiki/Radioactivity" TargetMode="External"/><Relationship Id="rId3" Type="http://schemas.openxmlformats.org/officeDocument/2006/relationships/hyperlink" Target="http://en.wikipedia.org/wiki/Free_neutron" TargetMode="External"/><Relationship Id="rId7" Type="http://schemas.openxmlformats.org/officeDocument/2006/relationships/hyperlink" Target="http://en.wikipedia.org/wiki/Energy" TargetMode="External"/><Relationship Id="rId12" Type="http://schemas.openxmlformats.org/officeDocument/2006/relationships/hyperlink" Target="http://en.wikipedia.org/wiki/Neutron_activation" TargetMode="External"/><Relationship Id="rId17" Type="http://schemas.openxmlformats.org/officeDocument/2006/relationships/hyperlink" Target="http://en.wikipedia.org/wiki/Radioactive_waste" TargetMode="External"/><Relationship Id="rId2" Type="http://schemas.openxmlformats.org/officeDocument/2006/relationships/slide" Target="../slides/slide8.xml"/><Relationship Id="rId16" Type="http://schemas.openxmlformats.org/officeDocument/2006/relationships/hyperlink" Target="http://en.wikipedia.org/wiki/Nuclear_weapon" TargetMode="External"/><Relationship Id="rId1" Type="http://schemas.openxmlformats.org/officeDocument/2006/relationships/notesMaster" Target="../notesMasters/notesMaster1.xml"/><Relationship Id="rId6" Type="http://schemas.openxmlformats.org/officeDocument/2006/relationships/hyperlink" Target="http://en.wikipedia.org/wiki/Nuclear_fusion" TargetMode="External"/><Relationship Id="rId11" Type="http://schemas.openxmlformats.org/officeDocument/2006/relationships/hyperlink" Target="http://en.wikipedia.org/wiki/Atomic_nucleus" TargetMode="External"/><Relationship Id="rId5" Type="http://schemas.openxmlformats.org/officeDocument/2006/relationships/hyperlink" Target="http://en.wikipedia.org/wiki/Nuclear_fission" TargetMode="External"/><Relationship Id="rId15" Type="http://schemas.openxmlformats.org/officeDocument/2006/relationships/hyperlink" Target="http://en.wikipedia.org/wiki/Radionuclide" TargetMode="External"/><Relationship Id="rId10" Type="http://schemas.openxmlformats.org/officeDocument/2006/relationships/hyperlink" Target="http://en.wikipedia.org/wiki/Beryllium" TargetMode="External"/><Relationship Id="rId4" Type="http://schemas.openxmlformats.org/officeDocument/2006/relationships/hyperlink" Target="http://en.wikipedia.org/wiki/Neutron" TargetMode="External"/><Relationship Id="rId9" Type="http://schemas.openxmlformats.org/officeDocument/2006/relationships/hyperlink" Target="http://en.wikipedia.org/wiki/Alpha_particle" TargetMode="External"/><Relationship Id="rId14" Type="http://schemas.openxmlformats.org/officeDocument/2006/relationships/hyperlink" Target="http://en.wikipedia.org/wiki/Nuclid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lorado.edu/physics/2000/quantumzone/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2</a:t>
            </a:fld>
            <a:endParaRPr lang="en-US"/>
          </a:p>
        </p:txBody>
      </p:sp>
    </p:spTree>
    <p:extLst>
      <p:ext uri="{BB962C8B-B14F-4D97-AF65-F5344CB8AC3E}">
        <p14:creationId xmlns:p14="http://schemas.microsoft.com/office/powerpoint/2010/main" val="416087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n-US" sz="1600" dirty="0"/>
              <a:t>“</a:t>
            </a:r>
            <a:r>
              <a:rPr lang="en-US" sz="1600" dirty="0" err="1"/>
              <a:t>Rem</a:t>
            </a:r>
            <a:r>
              <a:rPr lang="en-US" sz="1600" dirty="0"/>
              <a:t>” is the most common dose unit used in America (Note: this is changing; eventually it will likely be the “</a:t>
            </a:r>
            <a:r>
              <a:rPr lang="en-US" sz="1600" dirty="0" err="1"/>
              <a:t>Sievert</a:t>
            </a:r>
            <a:r>
              <a:rPr lang="en-US" sz="1600" dirty="0"/>
              <a:t> ‘as in the rest of the world.) </a:t>
            </a:r>
          </a:p>
          <a:p>
            <a:r>
              <a:rPr lang="en-US" sz="1600" dirty="0"/>
              <a:t>When we specify radiation dose in terms of a </a:t>
            </a:r>
            <a:r>
              <a:rPr lang="en-US" sz="1600" i="1" dirty="0" err="1"/>
              <a:t>rem</a:t>
            </a:r>
            <a:r>
              <a:rPr lang="en-US" sz="1600" dirty="0"/>
              <a:t>, we are taking account of the fact that different types of radiation can have varying biological effects.</a:t>
            </a:r>
          </a:p>
          <a:p>
            <a:r>
              <a:rPr lang="en-US" sz="1600" dirty="0"/>
              <a:t>In this table we get a feel for how big or small a </a:t>
            </a:r>
            <a:r>
              <a:rPr lang="en-US" sz="1600" i="1" dirty="0" err="1"/>
              <a:t>rem</a:t>
            </a:r>
            <a:r>
              <a:rPr lang="en-US" sz="1600" dirty="0"/>
              <a:t> is. </a:t>
            </a:r>
          </a:p>
          <a:p>
            <a:r>
              <a:rPr lang="en-US" sz="1600" dirty="0"/>
              <a:t>Note that the very large  doses delivered in radiotherapy represent the dose to the tumor, not to the whole body. The objective is to kill all tumor cells while leaving the surrounding healthy tissue with little or no radiation dose.</a:t>
            </a:r>
          </a:p>
          <a:p>
            <a:r>
              <a:rPr lang="en-US" sz="1600" dirty="0"/>
              <a:t>In general, we would say that a chest x-ray delivers about 10 </a:t>
            </a:r>
            <a:r>
              <a:rPr lang="en-US" sz="1600" dirty="0" err="1"/>
              <a:t>millirem</a:t>
            </a:r>
            <a:r>
              <a:rPr lang="en-US" sz="1600" dirty="0"/>
              <a:t> of radiation dose.</a:t>
            </a:r>
          </a:p>
        </p:txBody>
      </p:sp>
      <p:sp>
        <p:nvSpPr>
          <p:cNvPr id="113668" name="Slide Number Placeholder 3"/>
          <p:cNvSpPr>
            <a:spLocks noGrp="1"/>
          </p:cNvSpPr>
          <p:nvPr>
            <p:ph type="sldNum" sz="quarter" idx="5"/>
          </p:nvPr>
        </p:nvSpPr>
        <p:spPr>
          <a:noFill/>
        </p:spPr>
        <p:txBody>
          <a:bodyPr/>
          <a:lstStyle/>
          <a:p>
            <a:pPr defTabSz="933261"/>
            <a:fld id="{5D9E08BD-2F40-4157-94B0-94BE36F15AC8}" type="slidenum">
              <a:rPr lang="en-US" smtClean="0">
                <a:latin typeface="Arial" pitchFamily="34" charset="0"/>
              </a:rPr>
              <a:pPr defTabSz="933261"/>
              <a:t>16</a:t>
            </a:fld>
            <a:endParaRPr lang="en-US" dirty="0" smtClean="0">
              <a:latin typeface="Arial" pitchFamily="34" charset="0"/>
            </a:endParaRPr>
          </a:p>
        </p:txBody>
      </p:sp>
    </p:spTree>
    <p:extLst>
      <p:ext uri="{BB962C8B-B14F-4D97-AF65-F5344CB8AC3E}">
        <p14:creationId xmlns:p14="http://schemas.microsoft.com/office/powerpoint/2010/main" val="394302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527B8-FCCE-4315-8542-CF63A408040E}" type="slidenum">
              <a:rPr lang="en-US"/>
              <a:pPr/>
              <a:t>17</a:t>
            </a:fld>
            <a:endParaRPr lang="en-US"/>
          </a:p>
        </p:txBody>
      </p:sp>
      <p:sp>
        <p:nvSpPr>
          <p:cNvPr id="1497090" name="Rectangle 2"/>
          <p:cNvSpPr>
            <a:spLocks noGrp="1" noRot="1" noChangeAspect="1" noChangeArrowheads="1" noTextEdit="1"/>
          </p:cNvSpPr>
          <p:nvPr>
            <p:ph type="sldImg"/>
          </p:nvPr>
        </p:nvSpPr>
        <p:spPr>
          <a:xfrm>
            <a:off x="1104900" y="700088"/>
            <a:ext cx="4652963" cy="3490912"/>
          </a:xfrm>
          <a:ln/>
        </p:spPr>
      </p:sp>
      <p:sp>
        <p:nvSpPr>
          <p:cNvPr id="1497091" name="Rectangle 3"/>
          <p:cNvSpPr>
            <a:spLocks noGrp="1" noChangeArrowheads="1"/>
          </p:cNvSpPr>
          <p:nvPr>
            <p:ph type="body" idx="1"/>
          </p:nvPr>
        </p:nvSpPr>
        <p:spPr>
          <a:xfrm>
            <a:off x="911236" y="4424722"/>
            <a:ext cx="5035528" cy="4189330"/>
          </a:xfrm>
        </p:spPr>
        <p:txBody>
          <a:bodyPr/>
          <a:lstStyle/>
          <a:p>
            <a:r>
              <a:rPr lang="en-US"/>
              <a:t>You’re smelling somebody’s cologne – you’re exposed</a:t>
            </a:r>
          </a:p>
          <a:p>
            <a:endParaRPr lang="en-US"/>
          </a:p>
          <a:p>
            <a:r>
              <a:rPr lang="en-US"/>
              <a:t>Some of that cologne accidently get’s splashed on  you – you’re contaminated</a:t>
            </a:r>
          </a:p>
        </p:txBody>
      </p:sp>
    </p:spTree>
    <p:extLst>
      <p:ext uri="{BB962C8B-B14F-4D97-AF65-F5344CB8AC3E}">
        <p14:creationId xmlns:p14="http://schemas.microsoft.com/office/powerpoint/2010/main" val="2371465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5BEE21-2655-4EFA-A4C2-9395E10E929A}" type="slidenum">
              <a:rPr lang="en-US"/>
              <a:pPr/>
              <a:t>19</a:t>
            </a:fld>
            <a:endParaRPr lang="en-US"/>
          </a:p>
        </p:txBody>
      </p:sp>
      <p:sp>
        <p:nvSpPr>
          <p:cNvPr id="1499138" name="Rectangle 2"/>
          <p:cNvSpPr>
            <a:spLocks noGrp="1" noRot="1" noChangeAspect="1" noChangeArrowheads="1" noTextEdit="1"/>
          </p:cNvSpPr>
          <p:nvPr>
            <p:ph type="sldImg"/>
          </p:nvPr>
        </p:nvSpPr>
        <p:spPr>
          <a:xfrm>
            <a:off x="1106488" y="698500"/>
            <a:ext cx="4657725" cy="3494088"/>
          </a:xfrm>
          <a:ln/>
        </p:spPr>
      </p:sp>
      <p:sp>
        <p:nvSpPr>
          <p:cNvPr id="1499139" name="Rectangle 3"/>
          <p:cNvSpPr>
            <a:spLocks noGrp="1" noChangeArrowheads="1"/>
          </p:cNvSpPr>
          <p:nvPr>
            <p:ph type="body" idx="1"/>
          </p:nvPr>
        </p:nvSpPr>
        <p:spPr>
          <a:xfrm>
            <a:off x="686591" y="4424721"/>
            <a:ext cx="5484818" cy="4190921"/>
          </a:xfrm>
        </p:spPr>
        <p:txBody>
          <a:bodyPr/>
          <a:lstStyle/>
          <a:p>
            <a:r>
              <a:rPr lang="en-US" sz="1400" b="1" u="sng" dirty="0"/>
              <a:t>Narrative</a:t>
            </a:r>
            <a:endParaRPr lang="en-US" dirty="0"/>
          </a:p>
          <a:p>
            <a:r>
              <a:rPr lang="en-US" sz="1400" b="1" u="sng" dirty="0"/>
              <a:t>Emphasize:</a:t>
            </a:r>
            <a:r>
              <a:rPr lang="en-US" sz="1400" b="1" dirty="0"/>
              <a:t>  A person exposed to radiation does not become radioactive.  </a:t>
            </a:r>
            <a:r>
              <a:rPr lang="en-US" sz="1400" dirty="0"/>
              <a:t>When you get an X-ray at the doctor’s office, it does not make you radioactive.  </a:t>
            </a:r>
          </a:p>
          <a:p>
            <a:r>
              <a:rPr lang="en-US" sz="1400" dirty="0"/>
              <a:t>Getting a radiation </a:t>
            </a:r>
            <a:r>
              <a:rPr lang="en-US" sz="1400" dirty="0" smtClean="0"/>
              <a:t>exposure </a:t>
            </a:r>
            <a:r>
              <a:rPr lang="en-US" sz="1400" dirty="0"/>
              <a:t>is just like going to the beach and being exposed to sunshine.  The light rays may deposit enough energy into you body to cause an effect, like a sun burn, but when you turn off the lights that night you will not be glowing.</a:t>
            </a:r>
          </a:p>
          <a:p>
            <a:endParaRPr lang="en-US" sz="1400" dirty="0"/>
          </a:p>
          <a:p>
            <a:pPr>
              <a:spcBef>
                <a:spcPct val="50000"/>
              </a:spcBef>
            </a:pPr>
            <a:r>
              <a:rPr lang="en-US" b="1" i="1" dirty="0"/>
              <a:t>Contamination</a:t>
            </a:r>
            <a:r>
              <a:rPr lang="en-US" dirty="0"/>
              <a:t> is Radioactive Material spilled someplace you don’t want it.  For example it can be the spilt vial of the radioactive liquid  of radiopharmaceutical pictured above, or it can be dust of even chunks of radioactive material wherever it is not wanted.</a:t>
            </a:r>
          </a:p>
          <a:p>
            <a:endParaRPr lang="en-US" sz="1400" dirty="0"/>
          </a:p>
          <a:p>
            <a:r>
              <a:rPr lang="en-US" sz="900" dirty="0"/>
              <a:t>Even when spread around the radioactive material in the </a:t>
            </a:r>
            <a:r>
              <a:rPr lang="en-US" sz="900" b="1" dirty="0"/>
              <a:t>Contamination still emits radiation.</a:t>
            </a:r>
          </a:p>
          <a:p>
            <a:pPr>
              <a:buFontTx/>
              <a:buChar char="•"/>
            </a:pPr>
            <a:r>
              <a:rPr lang="en-US" sz="900" b="1" dirty="0"/>
              <a:t>Contamination can get on you.</a:t>
            </a:r>
          </a:p>
          <a:p>
            <a:pPr>
              <a:buFontTx/>
              <a:buChar char="•"/>
            </a:pPr>
            <a:r>
              <a:rPr lang="en-US" sz="900" b="1" dirty="0"/>
              <a:t>If you walk through it, touch it, or breath airborne contamination; it may get on, or inside of you.  </a:t>
            </a:r>
          </a:p>
          <a:p>
            <a:pPr>
              <a:buFontTx/>
              <a:buChar char="•"/>
            </a:pPr>
            <a:r>
              <a:rPr lang="en-US" sz="900" b="1" dirty="0"/>
              <a:t>The contamination may be too small to be visible.</a:t>
            </a:r>
          </a:p>
        </p:txBody>
      </p:sp>
    </p:spTree>
    <p:extLst>
      <p:ext uri="{BB962C8B-B14F-4D97-AF65-F5344CB8AC3E}">
        <p14:creationId xmlns:p14="http://schemas.microsoft.com/office/powerpoint/2010/main" val="361358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4226E5-E327-427C-A1A1-9D3A9957B638}"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9039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5580" y="8847852"/>
            <a:ext cx="2970869" cy="464421"/>
          </a:xfrm>
          <a:prstGeom prst="rect">
            <a:avLst/>
          </a:prstGeom>
          <a:noFill/>
          <a:ln w="9525">
            <a:noFill/>
            <a:miter lim="800000"/>
            <a:headEnd/>
            <a:tailEnd/>
          </a:ln>
        </p:spPr>
        <p:txBody>
          <a:bodyPr lIns="93489" tIns="46746" rIns="93489" bIns="46746" anchor="b"/>
          <a:lstStyle/>
          <a:p>
            <a:pPr algn="r" defTabSz="933261" eaLnBrk="0" hangingPunct="0"/>
            <a:fld id="{599B0ACC-B44D-4BDA-903C-B645F3EF37D4}" type="slidenum">
              <a:rPr lang="en-US" sz="1200"/>
              <a:pPr algn="r" defTabSz="933261" eaLnBrk="0" hangingPunct="0"/>
              <a:t>21</a:t>
            </a:fld>
            <a:endParaRPr lang="en-US" sz="1200" dirty="0"/>
          </a:p>
        </p:txBody>
      </p:sp>
      <p:sp>
        <p:nvSpPr>
          <p:cNvPr id="73731" name="Rectangle 2"/>
          <p:cNvSpPr>
            <a:spLocks noGrp="1" noRot="1" noChangeAspect="1" noChangeArrowheads="1" noTextEdit="1"/>
          </p:cNvSpPr>
          <p:nvPr>
            <p:ph type="sldImg"/>
          </p:nvPr>
        </p:nvSpPr>
        <p:spPr>
          <a:xfrm>
            <a:off x="1114425" y="704850"/>
            <a:ext cx="4635500" cy="3478213"/>
          </a:xfrm>
          <a:ln w="12700" cap="flat">
            <a:solidFill>
              <a:schemeClr val="tx1"/>
            </a:solidFill>
          </a:ln>
        </p:spPr>
      </p:sp>
      <p:sp>
        <p:nvSpPr>
          <p:cNvPr id="73732" name="Rectangle 3"/>
          <p:cNvSpPr>
            <a:spLocks noGrp="1" noChangeArrowheads="1"/>
          </p:cNvSpPr>
          <p:nvPr>
            <p:ph type="body" idx="1"/>
          </p:nvPr>
        </p:nvSpPr>
        <p:spPr>
          <a:xfrm>
            <a:off x="298174" y="4349972"/>
            <a:ext cx="6267864" cy="4658521"/>
          </a:xfrm>
          <a:noFill/>
          <a:ln/>
        </p:spPr>
        <p:txBody>
          <a:bodyPr lIns="79245" tIns="38814" rIns="79245" bIns="38814"/>
          <a:lstStyle/>
          <a:p>
            <a:pPr marL="231728" indent="-231728" defTabSz="766609">
              <a:buFontTx/>
              <a:buChar char="•"/>
            </a:pPr>
            <a:r>
              <a:rPr lang="en-US" sz="1100" dirty="0"/>
              <a:t>Mention car</a:t>
            </a:r>
          </a:p>
          <a:p>
            <a:pPr marL="231728" indent="-231728" defTabSz="766609">
              <a:buFontTx/>
              <a:buChar char="•"/>
            </a:pPr>
            <a:r>
              <a:rPr lang="en-US" sz="1100" dirty="0"/>
              <a:t>Lead, soil, sand</a:t>
            </a:r>
          </a:p>
          <a:p>
            <a:pPr marL="231728" indent="-231728" defTabSz="766609">
              <a:buFontTx/>
              <a:buChar char="•"/>
            </a:pPr>
            <a:r>
              <a:rPr lang="en-US" sz="1100" dirty="0"/>
              <a:t>Which floor of a building, basement, top floor, middle floor, middle of the room.</a:t>
            </a:r>
          </a:p>
        </p:txBody>
      </p:sp>
    </p:spTree>
    <p:extLst>
      <p:ext uri="{BB962C8B-B14F-4D97-AF65-F5344CB8AC3E}">
        <p14:creationId xmlns:p14="http://schemas.microsoft.com/office/powerpoint/2010/main" val="277109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dirty="0" smtClean="0"/>
          </a:p>
          <a:p>
            <a:endParaRPr lang="en-US" dirty="0" smtClean="0"/>
          </a:p>
          <a:p>
            <a:r>
              <a:rPr lang="en-US" sz="1600" dirty="0"/>
              <a:t>Radiation exposure does not necessarily result in any observable or clinical effects. But keep in mind, it can increase one’s chance of getting a cancer, depending on the radiation dose. </a:t>
            </a:r>
          </a:p>
          <a:p>
            <a:r>
              <a:rPr lang="en-US" sz="1600" dirty="0"/>
              <a:t>As with toxicology, it is the “dose that makes the poison.”</a:t>
            </a:r>
          </a:p>
        </p:txBody>
      </p:sp>
      <p:sp>
        <p:nvSpPr>
          <p:cNvPr id="119812" name="Slide Number Placeholder 3"/>
          <p:cNvSpPr>
            <a:spLocks noGrp="1"/>
          </p:cNvSpPr>
          <p:nvPr>
            <p:ph type="sldNum" sz="quarter" idx="5"/>
          </p:nvPr>
        </p:nvSpPr>
        <p:spPr>
          <a:noFill/>
        </p:spPr>
        <p:txBody>
          <a:bodyPr/>
          <a:lstStyle/>
          <a:p>
            <a:pPr defTabSz="933261"/>
            <a:fld id="{620D244B-81BF-4B4A-993F-7F8EC329F670}" type="slidenum">
              <a:rPr lang="en-US" smtClean="0">
                <a:latin typeface="Arial" pitchFamily="34" charset="0"/>
              </a:rPr>
              <a:pPr defTabSz="933261"/>
              <a:t>22</a:t>
            </a:fld>
            <a:endParaRPr lang="en-US" dirty="0" smtClean="0">
              <a:latin typeface="Arial" pitchFamily="34" charset="0"/>
            </a:endParaRPr>
          </a:p>
        </p:txBody>
      </p:sp>
    </p:spTree>
    <p:extLst>
      <p:ext uri="{BB962C8B-B14F-4D97-AF65-F5344CB8AC3E}">
        <p14:creationId xmlns:p14="http://schemas.microsoft.com/office/powerpoint/2010/main" val="4210708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ln/>
        </p:spPr>
        <p:txBody>
          <a:bodyPr/>
          <a:lstStyle/>
          <a:p>
            <a:pPr>
              <a:defRPr/>
            </a:pPr>
            <a:r>
              <a:rPr lang="en-US" sz="1600" dirty="0"/>
              <a:t>First cancer attributed to ionizing radiation exposure was on the hand of radiologist in 1902</a:t>
            </a:r>
          </a:p>
          <a:p>
            <a:pPr>
              <a:defRPr/>
            </a:pPr>
            <a:r>
              <a:rPr lang="en-US" sz="1600" dirty="0"/>
              <a:t>Leukemia was first associated with chronic exposure in studies of radiologists (1944)</a:t>
            </a:r>
          </a:p>
          <a:p>
            <a:pPr>
              <a:defRPr/>
            </a:pPr>
            <a:r>
              <a:rPr lang="en-US" sz="1600" dirty="0"/>
              <a:t>There are no novel cancers induced by radiation exposure. The cancers induced are those we already know about. </a:t>
            </a:r>
          </a:p>
          <a:p>
            <a:pPr>
              <a:defRPr/>
            </a:pPr>
            <a:r>
              <a:rPr lang="en-US" sz="1600" dirty="0"/>
              <a:t>Children exposed have greater risks due to higher cellular proliferation rates in many organs and to the fact that there are many more years available for a radiation-induced cancer to be expressed.</a:t>
            </a:r>
          </a:p>
          <a:p>
            <a:pPr>
              <a:defRPr/>
            </a:pPr>
            <a:r>
              <a:rPr lang="en-US" sz="1600" dirty="0"/>
              <a:t>Once exposed, the risk of a radiation-induced cancer does not go away. (Compare with tobacco smoking: when one stops smoking, the risk of lung cancer declines as  the years go by.)</a:t>
            </a:r>
          </a:p>
        </p:txBody>
      </p:sp>
      <p:sp>
        <p:nvSpPr>
          <p:cNvPr id="120836" name="Slide Number Placeholder 3"/>
          <p:cNvSpPr>
            <a:spLocks noGrp="1"/>
          </p:cNvSpPr>
          <p:nvPr>
            <p:ph type="sldNum" sz="quarter" idx="5"/>
          </p:nvPr>
        </p:nvSpPr>
        <p:spPr>
          <a:noFill/>
        </p:spPr>
        <p:txBody>
          <a:bodyPr/>
          <a:lstStyle/>
          <a:p>
            <a:pPr defTabSz="933261"/>
            <a:fld id="{97ED84AA-2EBA-4365-BD2B-B792F6FE6D43}" type="slidenum">
              <a:rPr lang="en-US" smtClean="0">
                <a:latin typeface="Arial" pitchFamily="34" charset="0"/>
              </a:rPr>
              <a:pPr defTabSz="933261"/>
              <a:t>23</a:t>
            </a:fld>
            <a:endParaRPr lang="en-US" dirty="0" smtClean="0">
              <a:latin typeface="Arial" pitchFamily="34" charset="0"/>
            </a:endParaRPr>
          </a:p>
        </p:txBody>
      </p:sp>
    </p:spTree>
    <p:extLst>
      <p:ext uri="{BB962C8B-B14F-4D97-AF65-F5344CB8AC3E}">
        <p14:creationId xmlns:p14="http://schemas.microsoft.com/office/powerpoint/2010/main" val="402551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B8C70E-5EA7-463B-A738-B66D97F391CC}" type="slidenum">
              <a:rPr lang="en-US" smtClean="0"/>
              <a:pPr fontAlgn="base">
                <a:spcBef>
                  <a:spcPct val="0"/>
                </a:spcBef>
                <a:spcAft>
                  <a:spcPct val="0"/>
                </a:spcAft>
                <a:defRPr/>
              </a:pPr>
              <a:t>24</a:t>
            </a:fld>
            <a:endParaRPr lang="en-US" smtClean="0"/>
          </a:p>
        </p:txBody>
      </p:sp>
    </p:spTree>
    <p:extLst>
      <p:ext uri="{BB962C8B-B14F-4D97-AF65-F5344CB8AC3E}">
        <p14:creationId xmlns:p14="http://schemas.microsoft.com/office/powerpoint/2010/main" val="394455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AD1518-D9CF-4DC8-9893-70E17C932B6A}"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8660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fld id="{0ADA0921-7499-4475-9BF4-B43CB46C6FD9}" type="slidenum">
              <a:rPr lang="en-US" smtClean="0"/>
              <a:pPr/>
              <a:t>3</a:t>
            </a:fld>
            <a:endParaRPr lang="en-US" smtClean="0"/>
          </a:p>
        </p:txBody>
      </p:sp>
      <p:sp>
        <p:nvSpPr>
          <p:cNvPr id="12291" name="Rectangle 2"/>
          <p:cNvSpPr>
            <a:spLocks noGrp="1" noRot="1" noChangeAspect="1" noChangeArrowheads="1" noTextEdit="1"/>
          </p:cNvSpPr>
          <p:nvPr>
            <p:ph type="sldImg"/>
          </p:nvPr>
        </p:nvSpPr>
        <p:spPr bwMode="auto">
          <a:xfrm>
            <a:off x="1114425" y="703263"/>
            <a:ext cx="4638675" cy="34798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xfrm>
            <a:off x="633413" y="4579938"/>
            <a:ext cx="5964237"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248" tIns="38817" rIns="79248" bIns="38817" numCol="1" anchor="t" anchorCtr="0" compatLnSpc="1">
            <a:prstTxWarp prst="textNoShape">
              <a:avLst/>
            </a:prstTxWarp>
          </a:bodyPr>
          <a:lstStyle/>
          <a:p>
            <a:pPr marL="228600" indent="-228600" defTabSz="765175" eaLnBrk="1" hangingPunct="1">
              <a:spcBef>
                <a:spcPct val="0"/>
              </a:spcBef>
              <a:buFont typeface="Wingdings" panose="05000000000000000000" pitchFamily="2" charset="2"/>
              <a:buChar char="q"/>
            </a:pPr>
            <a:r>
              <a:rPr lang="en-US" smtClean="0"/>
              <a:t>The 3 major types of radiation have different abilities to penetrate matter.</a:t>
            </a:r>
          </a:p>
          <a:p>
            <a:pPr marL="228600" indent="-228600" defTabSz="765175" eaLnBrk="1" hangingPunct="1">
              <a:spcBef>
                <a:spcPct val="0"/>
              </a:spcBef>
              <a:buFont typeface="Wingdings" panose="05000000000000000000" pitchFamily="2" charset="2"/>
              <a:buChar char="Ø"/>
            </a:pPr>
            <a:r>
              <a:rPr lang="en-US" b="1" smtClean="0"/>
              <a:t>[use pointer] </a:t>
            </a:r>
            <a:r>
              <a:rPr lang="en-US" smtClean="0"/>
              <a:t>Alpha particles about an inch in air andcan be stopped by a thin layer of paper or clothing, or the outer layer of skin. As a result, they are not considered an external hazard to people, but they can damage tissue if they get inside the body.</a:t>
            </a:r>
          </a:p>
          <a:p>
            <a:pPr marL="228600" indent="-228600" defTabSz="765175" eaLnBrk="1" hangingPunct="1">
              <a:spcBef>
                <a:spcPct val="0"/>
              </a:spcBef>
              <a:buFont typeface="Wingdings" panose="05000000000000000000" pitchFamily="2" charset="2"/>
              <a:buChar char="Ø"/>
            </a:pPr>
            <a:r>
              <a:rPr lang="en-US" b="1" smtClean="0"/>
              <a:t>[use pointer] </a:t>
            </a:r>
            <a:r>
              <a:rPr lang="en-US" smtClean="0"/>
              <a:t>Beta particles can travel from inches to many feet in air. Beta emitting contaminants  on the skin may cause skin injury, and beta particles may be harmful if they get inside the body.</a:t>
            </a:r>
          </a:p>
          <a:p>
            <a:pPr marL="228600" indent="-228600" defTabSz="765175" eaLnBrk="1" hangingPunct="1">
              <a:spcBef>
                <a:spcPct val="0"/>
              </a:spcBef>
              <a:buFont typeface="Wingdings" panose="05000000000000000000" pitchFamily="2" charset="2"/>
              <a:buChar char="Ø"/>
            </a:pPr>
            <a:r>
              <a:rPr lang="en-US" b="1" smtClean="0"/>
              <a:t>[use pointer] </a:t>
            </a:r>
            <a:r>
              <a:rPr lang="en-US" smtClean="0"/>
              <a:t>Gamma rays travel many feet in air and many inches in human tissue.  Thick layers of concrete or lead are needed to shield against gamma radiation.</a:t>
            </a:r>
          </a:p>
          <a:p>
            <a:pPr marL="228600" indent="-228600" defTabSz="765175" eaLnBrk="1" hangingPunct="1">
              <a:spcBef>
                <a:spcPct val="0"/>
              </a:spcBef>
              <a:buFont typeface="Wingdings" panose="05000000000000000000" pitchFamily="2" charset="2"/>
              <a:buChar char="q"/>
            </a:pPr>
            <a:r>
              <a:rPr lang="en-US" smtClean="0"/>
              <a:t>Dr. Jones will be talking in more detail about the laboratory detection methods, </a:t>
            </a:r>
          </a:p>
        </p:txBody>
      </p:sp>
    </p:spTree>
    <p:extLst>
      <p:ext uri="{BB962C8B-B14F-4D97-AF65-F5344CB8AC3E}">
        <p14:creationId xmlns:p14="http://schemas.microsoft.com/office/powerpoint/2010/main" val="204361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30033"/>
            <a:fld id="{F8398F87-4915-4042-8E9C-1A2A51DB26E2}" type="slidenum">
              <a:rPr lang="en-US" smtClean="0"/>
              <a:pPr defTabSz="930033"/>
              <a:t>4</a:t>
            </a:fld>
            <a:endParaRPr lang="en-US" dirty="0" smtClean="0"/>
          </a:p>
        </p:txBody>
      </p:sp>
      <p:sp>
        <p:nvSpPr>
          <p:cNvPr id="30723" name="Rectangle 2"/>
          <p:cNvSpPr>
            <a:spLocks noGrp="1" noRot="1" noChangeAspect="1" noChangeArrowheads="1" noTextEdit="1"/>
          </p:cNvSpPr>
          <p:nvPr>
            <p:ph type="sldImg"/>
          </p:nvPr>
        </p:nvSpPr>
        <p:spPr>
          <a:xfrm>
            <a:off x="1114425" y="703263"/>
            <a:ext cx="4638675" cy="3479800"/>
          </a:xfrm>
          <a:ln w="12700" cap="flat">
            <a:solidFill>
              <a:schemeClr val="tx1"/>
            </a:solidFill>
          </a:ln>
        </p:spPr>
      </p:sp>
      <p:sp>
        <p:nvSpPr>
          <p:cNvPr id="30724" name="Rectangle 3"/>
          <p:cNvSpPr>
            <a:spLocks noGrp="1" noChangeArrowheads="1"/>
          </p:cNvSpPr>
          <p:nvPr>
            <p:ph type="body" idx="1"/>
          </p:nvPr>
        </p:nvSpPr>
        <p:spPr>
          <a:xfrm>
            <a:off x="633619" y="4580591"/>
            <a:ext cx="5963478" cy="4809617"/>
          </a:xfrm>
          <a:noFill/>
          <a:ln/>
        </p:spPr>
        <p:txBody>
          <a:bodyPr lIns="79248" tIns="38817" rIns="79248" bIns="38817"/>
          <a:lstStyle/>
          <a:p>
            <a:pPr marL="230128" indent="-230128" defTabSz="766564">
              <a:buFont typeface="Wingdings" pitchFamily="2" charset="2"/>
              <a:buChar char="q"/>
            </a:pPr>
            <a:r>
              <a:rPr lang="en-US" dirty="0" smtClean="0"/>
              <a:t>The 3 major types of radiation have different abilities to penetrate matter.</a:t>
            </a:r>
          </a:p>
          <a:p>
            <a:pPr marL="230128" indent="-230128" defTabSz="766564">
              <a:buFont typeface="Wingdings" pitchFamily="2" charset="2"/>
              <a:buChar char="Ø"/>
            </a:pPr>
            <a:r>
              <a:rPr lang="en-US" b="1" dirty="0" smtClean="0"/>
              <a:t>[use pointer] </a:t>
            </a:r>
            <a:r>
              <a:rPr lang="en-US" dirty="0" smtClean="0"/>
              <a:t>Alpha particles about an inch in air </a:t>
            </a:r>
            <a:r>
              <a:rPr lang="en-US" dirty="0" err="1" smtClean="0"/>
              <a:t>andcan</a:t>
            </a:r>
            <a:r>
              <a:rPr lang="en-US" dirty="0" smtClean="0"/>
              <a:t> be stopped by a thin layer of paper or clothing, or the outer layer of skin. As a result, they are not considered an external hazard to people, but they can damage tissue if they get inside the body.</a:t>
            </a:r>
          </a:p>
          <a:p>
            <a:pPr marL="230128" indent="-230128" defTabSz="766564">
              <a:buFont typeface="Wingdings" pitchFamily="2" charset="2"/>
              <a:buChar char="Ø"/>
            </a:pPr>
            <a:r>
              <a:rPr lang="en-US" b="1" dirty="0" smtClean="0"/>
              <a:t>[use pointer] </a:t>
            </a:r>
            <a:r>
              <a:rPr lang="en-US" dirty="0" smtClean="0"/>
              <a:t>Beta particles can travel from inches to many feet in air. Beta emitting contaminants  on the skin may cause skin injury, and beta particles may be harmful if they get inside the body.</a:t>
            </a:r>
          </a:p>
          <a:p>
            <a:pPr marL="230128" indent="-230128" defTabSz="766564">
              <a:buFont typeface="Wingdings" pitchFamily="2" charset="2"/>
              <a:buChar char="Ø"/>
            </a:pPr>
            <a:r>
              <a:rPr lang="en-US" b="1" dirty="0" smtClean="0"/>
              <a:t>[use pointer] </a:t>
            </a:r>
            <a:r>
              <a:rPr lang="en-US" dirty="0" smtClean="0"/>
              <a:t>Gamma rays travel many feet in air and many inches in human tissue.  Thick layers of concrete or lead are needed to shield against gamma radiation.</a:t>
            </a:r>
          </a:p>
          <a:p>
            <a:pPr marL="230128" indent="-230128" defTabSz="766564">
              <a:buFont typeface="Wingdings" pitchFamily="2" charset="2"/>
              <a:buChar char="q"/>
            </a:pPr>
            <a:r>
              <a:rPr lang="en-US" dirty="0" smtClean="0"/>
              <a:t>Dr. Jones will be talking in more detail about the laboratory detection methods, </a:t>
            </a:r>
          </a:p>
        </p:txBody>
      </p:sp>
    </p:spTree>
    <p:extLst>
      <p:ext uri="{BB962C8B-B14F-4D97-AF65-F5344CB8AC3E}">
        <p14:creationId xmlns:p14="http://schemas.microsoft.com/office/powerpoint/2010/main" val="65480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2E751-94A3-4232-A8C9-350ECBBE70F5}" type="slidenum">
              <a:rPr lang="en-US"/>
              <a:pPr/>
              <a:t>6</a:t>
            </a:fld>
            <a:endParaRPr lang="en-US"/>
          </a:p>
        </p:txBody>
      </p:sp>
      <p:sp>
        <p:nvSpPr>
          <p:cNvPr id="1462274" name="Rectangle 2"/>
          <p:cNvSpPr>
            <a:spLocks noGrp="1" noRot="1" noChangeAspect="1" noChangeArrowheads="1" noTextEdit="1"/>
          </p:cNvSpPr>
          <p:nvPr>
            <p:ph type="sldImg"/>
          </p:nvPr>
        </p:nvSpPr>
        <p:spPr>
          <a:xfrm>
            <a:off x="1104900" y="700088"/>
            <a:ext cx="4652963" cy="3490912"/>
          </a:xfrm>
          <a:ln/>
        </p:spPr>
      </p:sp>
      <p:sp>
        <p:nvSpPr>
          <p:cNvPr id="1462275" name="Rectangle 3"/>
          <p:cNvSpPr>
            <a:spLocks noGrp="1" noChangeArrowheads="1"/>
          </p:cNvSpPr>
          <p:nvPr>
            <p:ph type="body" idx="1"/>
          </p:nvPr>
        </p:nvSpPr>
        <p:spPr>
          <a:xfrm>
            <a:off x="911236" y="4424722"/>
            <a:ext cx="5035528" cy="4189330"/>
          </a:xfrm>
        </p:spPr>
        <p:txBody>
          <a:bodyPr/>
          <a:lstStyle/>
          <a:p>
            <a:r>
              <a:rPr lang="en-US" sz="2000"/>
              <a:t>Hi ionizing potential / big particle/ only comes from heavy elements</a:t>
            </a:r>
          </a:p>
          <a:p>
            <a:r>
              <a:rPr lang="en-US" sz="2000"/>
              <a:t>Gives up all it’s energy within short span due to large mass and charge ( +2)</a:t>
            </a:r>
          </a:p>
          <a:p>
            <a:endParaRPr lang="en-US" sz="2000"/>
          </a:p>
          <a:p>
            <a:r>
              <a:rPr lang="en-US" sz="2000"/>
              <a:t>4-7 MeV.</a:t>
            </a:r>
          </a:p>
          <a:p>
            <a:endParaRPr lang="en-US" sz="2000"/>
          </a:p>
          <a:p>
            <a:r>
              <a:rPr lang="en-US" sz="2000"/>
              <a:t>Travels about 2 inches in air</a:t>
            </a:r>
          </a:p>
        </p:txBody>
      </p:sp>
    </p:spTree>
    <p:extLst>
      <p:ext uri="{BB962C8B-B14F-4D97-AF65-F5344CB8AC3E}">
        <p14:creationId xmlns:p14="http://schemas.microsoft.com/office/powerpoint/2010/main" val="281457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1A2CE-13D6-4900-9BA9-9C67172741E7}" type="slidenum">
              <a:rPr lang="en-US"/>
              <a:pPr/>
              <a:t>7</a:t>
            </a:fld>
            <a:endParaRPr lang="en-US"/>
          </a:p>
        </p:txBody>
      </p:sp>
      <p:sp>
        <p:nvSpPr>
          <p:cNvPr id="1464322" name="Rectangle 2"/>
          <p:cNvSpPr>
            <a:spLocks noGrp="1" noRot="1" noChangeAspect="1" noChangeArrowheads="1" noTextEdit="1"/>
          </p:cNvSpPr>
          <p:nvPr>
            <p:ph type="sldImg"/>
          </p:nvPr>
        </p:nvSpPr>
        <p:spPr>
          <a:xfrm>
            <a:off x="1104900" y="700088"/>
            <a:ext cx="4652963" cy="3490912"/>
          </a:xfrm>
          <a:ln/>
        </p:spPr>
      </p:sp>
      <p:sp>
        <p:nvSpPr>
          <p:cNvPr id="1464323" name="Rectangle 3"/>
          <p:cNvSpPr>
            <a:spLocks noGrp="1" noChangeArrowheads="1"/>
          </p:cNvSpPr>
          <p:nvPr>
            <p:ph type="body" idx="1"/>
          </p:nvPr>
        </p:nvSpPr>
        <p:spPr>
          <a:xfrm>
            <a:off x="911236" y="4424722"/>
            <a:ext cx="5035528" cy="4189330"/>
          </a:xfrm>
        </p:spPr>
        <p:txBody>
          <a:bodyPr/>
          <a:lstStyle/>
          <a:p>
            <a:r>
              <a:rPr lang="en-US" sz="2000"/>
              <a:t>Virtually all radioisotopes are capable of Beta decay</a:t>
            </a:r>
          </a:p>
          <a:p>
            <a:endParaRPr lang="en-US" sz="2000"/>
          </a:p>
          <a:p>
            <a:r>
              <a:rPr lang="en-US" sz="2000"/>
              <a:t>Carry neg or positive charge (positrons)</a:t>
            </a:r>
          </a:p>
          <a:p>
            <a:endParaRPr lang="en-US" sz="2000"/>
          </a:p>
          <a:p>
            <a:r>
              <a:rPr lang="en-US" sz="2000"/>
              <a:t>Travel about a yard in air, about 1-2 cm of soft tissue</a:t>
            </a:r>
          </a:p>
        </p:txBody>
      </p:sp>
    </p:spTree>
    <p:extLst>
      <p:ext uri="{BB962C8B-B14F-4D97-AF65-F5344CB8AC3E}">
        <p14:creationId xmlns:p14="http://schemas.microsoft.com/office/powerpoint/2010/main" val="395154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A0F5F-388F-453B-808B-981360480E3E}" type="slidenum">
              <a:rPr lang="en-US"/>
              <a:pPr/>
              <a:t>8</a:t>
            </a:fld>
            <a:endParaRPr lang="en-US"/>
          </a:p>
        </p:txBody>
      </p:sp>
      <p:sp>
        <p:nvSpPr>
          <p:cNvPr id="1466370" name="Rectangle 2"/>
          <p:cNvSpPr>
            <a:spLocks noGrp="1" noRot="1" noChangeAspect="1" noChangeArrowheads="1" noTextEdit="1"/>
          </p:cNvSpPr>
          <p:nvPr>
            <p:ph type="sldImg"/>
          </p:nvPr>
        </p:nvSpPr>
        <p:spPr>
          <a:xfrm>
            <a:off x="1104900" y="700088"/>
            <a:ext cx="4652963" cy="3490912"/>
          </a:xfrm>
          <a:ln/>
        </p:spPr>
      </p:sp>
      <p:sp>
        <p:nvSpPr>
          <p:cNvPr id="1466371" name="Rectangle 3"/>
          <p:cNvSpPr>
            <a:spLocks noGrp="1" noChangeArrowheads="1"/>
          </p:cNvSpPr>
          <p:nvPr>
            <p:ph type="body" idx="1"/>
          </p:nvPr>
        </p:nvSpPr>
        <p:spPr>
          <a:xfrm>
            <a:off x="911236" y="4424722"/>
            <a:ext cx="5035528" cy="4189330"/>
          </a:xfrm>
        </p:spPr>
        <p:txBody>
          <a:bodyPr/>
          <a:lstStyle/>
          <a:p>
            <a:r>
              <a:rPr lang="en-US" b="1"/>
              <a:t>Neutron radiation</a:t>
            </a:r>
            <a:r>
              <a:rPr lang="en-US"/>
              <a:t> consists of </a:t>
            </a:r>
            <a:r>
              <a:rPr lang="en-US">
                <a:hlinkClick r:id="rId3" tooltip="Free neutron"/>
              </a:rPr>
              <a:t>free neutrons</a:t>
            </a:r>
            <a:r>
              <a:rPr lang="en-US"/>
              <a:t>. </a:t>
            </a:r>
            <a:r>
              <a:rPr lang="en-US">
                <a:hlinkClick r:id="rId4" tooltip="Neutron"/>
              </a:rPr>
              <a:t>Neutrons</a:t>
            </a:r>
            <a:r>
              <a:rPr lang="en-US"/>
              <a:t> may be emitted during </a:t>
            </a:r>
            <a:r>
              <a:rPr lang="en-US">
                <a:hlinkClick r:id="rId5" tooltip="Nuclear fission"/>
              </a:rPr>
              <a:t>nuclear fission</a:t>
            </a:r>
            <a:r>
              <a:rPr lang="en-US"/>
              <a:t> (either spontaneous or triggered), </a:t>
            </a:r>
            <a:r>
              <a:rPr lang="en-US">
                <a:hlinkClick r:id="rId6" tooltip="Nuclear fusion"/>
              </a:rPr>
              <a:t>nuclear fusion</a:t>
            </a:r>
            <a:r>
              <a:rPr lang="en-US"/>
              <a:t>, very high </a:t>
            </a:r>
            <a:r>
              <a:rPr lang="en-US">
                <a:hlinkClick r:id="rId7" tooltip="Energy"/>
              </a:rPr>
              <a:t>energy</a:t>
            </a:r>
            <a:r>
              <a:rPr lang="en-US"/>
              <a:t> reactions such as in a </a:t>
            </a:r>
            <a:r>
              <a:rPr lang="en-US">
                <a:hlinkClick r:id="rId8" tooltip="Spallation Neutron Source"/>
              </a:rPr>
              <a:t>Spallation Neutron Source</a:t>
            </a:r>
            <a:r>
              <a:rPr lang="en-US"/>
              <a:t>, or from certain other reactions, most famously the (</a:t>
            </a:r>
            <a:r>
              <a:rPr lang="en-US">
                <a:hlinkClick r:id="rId9" tooltip="Alpha particle"/>
              </a:rPr>
              <a:t>α</a:t>
            </a:r>
            <a:r>
              <a:rPr lang="en-US"/>
              <a:t>,</a:t>
            </a:r>
            <a:r>
              <a:rPr lang="en-US">
                <a:hlinkClick r:id="rId4" tooltip="Neutron"/>
              </a:rPr>
              <a:t>n</a:t>
            </a:r>
            <a:r>
              <a:rPr lang="en-US"/>
              <a:t>) reaction, for example when a </a:t>
            </a:r>
            <a:r>
              <a:rPr lang="en-US">
                <a:hlinkClick r:id="rId10" tooltip="Beryllium"/>
              </a:rPr>
              <a:t>beryllium</a:t>
            </a:r>
            <a:r>
              <a:rPr lang="en-US"/>
              <a:t> </a:t>
            </a:r>
            <a:r>
              <a:rPr lang="en-US">
                <a:hlinkClick r:id="rId11" tooltip="Atomic nucleus"/>
              </a:rPr>
              <a:t>nucleus</a:t>
            </a:r>
            <a:r>
              <a:rPr lang="en-US"/>
              <a:t> absorbs an </a:t>
            </a:r>
            <a:r>
              <a:rPr lang="en-US">
                <a:hlinkClick r:id="rId9" tooltip="Alpha particle"/>
              </a:rPr>
              <a:t>alpha particle</a:t>
            </a:r>
            <a:r>
              <a:rPr lang="en-US"/>
              <a:t> and emits a </a:t>
            </a:r>
            <a:r>
              <a:rPr lang="en-US">
                <a:hlinkClick r:id="rId4" tooltip="Neutron"/>
              </a:rPr>
              <a:t>neutron</a:t>
            </a:r>
            <a:r>
              <a:rPr lang="en-US"/>
              <a:t>.</a:t>
            </a:r>
          </a:p>
          <a:p>
            <a:endParaRPr lang="en-US"/>
          </a:p>
          <a:p>
            <a:r>
              <a:rPr lang="en-US"/>
              <a:t>Another, sometimes more severe, hazard of neutron radiation is </a:t>
            </a:r>
            <a:r>
              <a:rPr lang="en-US">
                <a:hlinkClick r:id="rId12" tooltip="Neutron activation"/>
              </a:rPr>
              <a:t>neutron activation</a:t>
            </a:r>
            <a:r>
              <a:rPr lang="en-US"/>
              <a:t>, the ability of neutron radiation to induce </a:t>
            </a:r>
            <a:r>
              <a:rPr lang="en-US">
                <a:hlinkClick r:id="rId13" tooltip="Radioactivity"/>
              </a:rPr>
              <a:t>radioactivity</a:t>
            </a:r>
            <a:r>
              <a:rPr lang="en-US"/>
              <a:t> in most substances it encounters, including the body tissues of the workers themselves. This occurs through the capture of neutrons by atomic nuclei, which are transformed to another </a:t>
            </a:r>
            <a:r>
              <a:rPr lang="en-US">
                <a:hlinkClick r:id="rId14" tooltip="Nuclide"/>
              </a:rPr>
              <a:t>nuclide</a:t>
            </a:r>
            <a:r>
              <a:rPr lang="en-US"/>
              <a:t>, frequently a </a:t>
            </a:r>
            <a:r>
              <a:rPr lang="en-US">
                <a:hlinkClick r:id="rId15" tooltip="Radionuclide"/>
              </a:rPr>
              <a:t>radionuclide</a:t>
            </a:r>
            <a:r>
              <a:rPr lang="en-US"/>
              <a:t>. This process accounts for much of the radioactive material released by the detonation of a </a:t>
            </a:r>
            <a:r>
              <a:rPr lang="en-US">
                <a:hlinkClick r:id="rId16" tooltip="Nuclear weapon"/>
              </a:rPr>
              <a:t>nuclear weapon</a:t>
            </a:r>
            <a:r>
              <a:rPr lang="en-US"/>
              <a:t>. It is also a problem in </a:t>
            </a:r>
            <a:r>
              <a:rPr lang="en-US">
                <a:hlinkClick r:id="rId5" tooltip="Nuclear fission"/>
              </a:rPr>
              <a:t>nuclear fission</a:t>
            </a:r>
            <a:r>
              <a:rPr lang="en-US"/>
              <a:t> and </a:t>
            </a:r>
            <a:r>
              <a:rPr lang="en-US">
                <a:hlinkClick r:id="rId6" tooltip="Nuclear fusion"/>
              </a:rPr>
              <a:t>nuclear fusion</a:t>
            </a:r>
            <a:r>
              <a:rPr lang="en-US"/>
              <a:t> installations, as it gradually renders the equipment radioactive; eventually the hardware must be replaced and disposed of as low-level </a:t>
            </a:r>
            <a:r>
              <a:rPr lang="en-US">
                <a:hlinkClick r:id="rId17" tooltip="Radioactive waste"/>
              </a:rPr>
              <a:t>radioactive waste</a:t>
            </a:r>
            <a:r>
              <a:rPr lang="en-US"/>
              <a:t>. </a:t>
            </a:r>
          </a:p>
        </p:txBody>
      </p:sp>
    </p:spTree>
    <p:extLst>
      <p:ext uri="{BB962C8B-B14F-4D97-AF65-F5344CB8AC3E}">
        <p14:creationId xmlns:p14="http://schemas.microsoft.com/office/powerpoint/2010/main" val="79463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5F49A-259B-45FE-AFB4-3214D51F9995}" type="slidenum">
              <a:rPr lang="en-US"/>
              <a:pPr/>
              <a:t>9</a:t>
            </a:fld>
            <a:endParaRPr lang="en-US"/>
          </a:p>
        </p:txBody>
      </p:sp>
      <p:sp>
        <p:nvSpPr>
          <p:cNvPr id="1468418" name="Rectangle 2"/>
          <p:cNvSpPr>
            <a:spLocks noGrp="1" noRot="1" noChangeAspect="1" noChangeArrowheads="1" noTextEdit="1"/>
          </p:cNvSpPr>
          <p:nvPr>
            <p:ph type="sldImg"/>
          </p:nvPr>
        </p:nvSpPr>
        <p:spPr>
          <a:xfrm>
            <a:off x="1104900" y="700088"/>
            <a:ext cx="4652963" cy="3490912"/>
          </a:xfrm>
          <a:ln/>
        </p:spPr>
      </p:sp>
      <p:sp>
        <p:nvSpPr>
          <p:cNvPr id="1468419" name="Rectangle 3"/>
          <p:cNvSpPr>
            <a:spLocks noGrp="1" noChangeArrowheads="1"/>
          </p:cNvSpPr>
          <p:nvPr>
            <p:ph type="body" idx="1"/>
          </p:nvPr>
        </p:nvSpPr>
        <p:spPr>
          <a:xfrm>
            <a:off x="911236" y="4424722"/>
            <a:ext cx="5035528" cy="4189330"/>
          </a:xfrm>
        </p:spPr>
        <p:txBody>
          <a:bodyPr/>
          <a:lstStyle/>
          <a:p>
            <a:r>
              <a:rPr lang="en-US" sz="2000"/>
              <a:t>Both are electromagnetic radiation.  Part of the spectrum with radio waves on the low portion of the spectrum, going thru microwaves, then infrared, visible, ultraviolet, x rays, and then gamma.</a:t>
            </a:r>
          </a:p>
          <a:p>
            <a:endParaRPr lang="en-US" sz="2000"/>
          </a:p>
          <a:p>
            <a:r>
              <a:rPr lang="en-US" sz="2000"/>
              <a:t>Only difference between x and gamma is their origin.</a:t>
            </a:r>
          </a:p>
          <a:p>
            <a:endParaRPr lang="en-US" sz="2000"/>
          </a:p>
          <a:p>
            <a:r>
              <a:rPr lang="en-US" sz="2000"/>
              <a:t>No mass, no charge</a:t>
            </a:r>
          </a:p>
          <a:p>
            <a:endParaRPr lang="en-US" sz="2000"/>
          </a:p>
          <a:p>
            <a:r>
              <a:rPr lang="en-US"/>
              <a:t>An x-ray machine, like that used in a doctor's or a dentist's office, is really very simple. Inside the machine is an x-ray tube. An electron gun inside the tube shoots high energy electrons at a target made of heavy atoms, such as </a:t>
            </a:r>
            <a:r>
              <a:rPr lang="en-US" b="1"/>
              <a:t>tungsten</a:t>
            </a:r>
            <a:r>
              <a:rPr lang="en-US"/>
              <a:t>. X-rays come out because of </a:t>
            </a:r>
            <a:r>
              <a:rPr lang="en-US">
                <a:hlinkClick r:id="rId3"/>
              </a:rPr>
              <a:t>atomic processes</a:t>
            </a:r>
            <a:r>
              <a:rPr lang="en-US"/>
              <a:t> induced by the energetic electrons shot at the target. </a:t>
            </a:r>
          </a:p>
        </p:txBody>
      </p:sp>
    </p:spTree>
    <p:extLst>
      <p:ext uri="{BB962C8B-B14F-4D97-AF65-F5344CB8AC3E}">
        <p14:creationId xmlns:p14="http://schemas.microsoft.com/office/powerpoint/2010/main" val="155636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7E0D3A-9FAD-4398-AC7A-D361861A780D}" type="slidenum">
              <a:rPr lang="en-US" smtClean="0"/>
              <a:pPr fontAlgn="base">
                <a:spcBef>
                  <a:spcPct val="0"/>
                </a:spcBef>
                <a:spcAft>
                  <a:spcPct val="0"/>
                </a:spcAft>
                <a:defRPr/>
              </a:pPr>
              <a:t>10</a:t>
            </a:fld>
            <a:endParaRPr lang="en-US" smtClean="0"/>
          </a:p>
        </p:txBody>
      </p:sp>
    </p:spTree>
    <p:extLst>
      <p:ext uri="{BB962C8B-B14F-4D97-AF65-F5344CB8AC3E}">
        <p14:creationId xmlns:p14="http://schemas.microsoft.com/office/powerpoint/2010/main" val="411846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12</a:t>
            </a:fld>
            <a:endParaRPr lang="en-US"/>
          </a:p>
        </p:txBody>
      </p:sp>
    </p:spTree>
    <p:extLst>
      <p:ext uri="{BB962C8B-B14F-4D97-AF65-F5344CB8AC3E}">
        <p14:creationId xmlns:p14="http://schemas.microsoft.com/office/powerpoint/2010/main" val="812287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pPr>
                <a:defRPr/>
              </a:pPr>
              <a:t>11/12/13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pPr>
                <a:defRPr/>
              </a:pPr>
              <a:t>‹#›</a:t>
            </a:fld>
            <a:endParaRPr lang="en-US"/>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pPr>
                <a:defRPr/>
              </a:pPr>
              <a:t>11/12/13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2466F0D1-DA7B-466E-831A-FF71A99C878A}" type="datetimeFigureOut">
              <a:rPr lang="en-US" smtClean="0"/>
              <a:pPr/>
              <a:t>11/12/13</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5C5C81CE-08E0-463C-8823-509B3B4228C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tx1"/>
                </a:solidFill>
              </a:defRPr>
            </a:lvl1pPr>
            <a:lvl2pPr>
              <a:buClr>
                <a:schemeClr val="tx1"/>
              </a:buClr>
              <a:buSzPct val="100000"/>
              <a:buFont typeface="Wingdings" pitchFamily="2" charset="2"/>
              <a:buChar char="§"/>
              <a:defRPr sz="2000">
                <a:solidFill>
                  <a:schemeClr val="tx1"/>
                </a:solidFill>
              </a:defRPr>
            </a:lvl2pPr>
            <a:lvl3pPr>
              <a:buClr>
                <a:schemeClr val="tx1"/>
              </a:buClr>
              <a:buSzPct val="100000"/>
              <a:buFont typeface="Arial" pitchFamily="34" charset="0"/>
              <a:buChar char="•"/>
              <a:defRPr sz="1800">
                <a:solidFill>
                  <a:schemeClr val="tx1"/>
                </a:solidFill>
              </a:defRPr>
            </a:lvl3pPr>
            <a:lvl4pPr>
              <a:buClr>
                <a:schemeClr val="tx1"/>
              </a:buClr>
              <a:buSzPct val="70000"/>
              <a:buFont typeface="Courier New" pitchFamily="49" charset="0"/>
              <a:buChar char="o"/>
              <a:defRPr sz="1800" baseline="0">
                <a:solidFill>
                  <a:schemeClr val="tx1"/>
                </a:solidFill>
              </a:defRPr>
            </a:lvl4pPr>
            <a:lvl5pPr>
              <a:buClr>
                <a:schemeClr val="tx1"/>
              </a:buClr>
              <a:buSzPct val="70000"/>
              <a:buFont typeface="Arial" pitchFamily="34" charset="0"/>
              <a:buChar char="•"/>
              <a:defRPr sz="1800">
                <a:solidFill>
                  <a:schemeClr val="tx1"/>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9935491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362200"/>
            <a:ext cx="7772400" cy="1981200"/>
          </a:xfrm>
          <a:prstGeom prst="rect">
            <a:avLst/>
          </a:prstGeom>
        </p:spPr>
        <p:txBody>
          <a:bodyPr anchor="t"/>
          <a:lstStyle>
            <a:lvl1pPr algn="ctr">
              <a:lnSpc>
                <a:spcPts val="3800"/>
              </a:lnSpc>
              <a:defRPr sz="40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Tree>
    <p:extLst>
      <p:ext uri="{BB962C8B-B14F-4D97-AF65-F5344CB8AC3E}">
        <p14:creationId xmlns:p14="http://schemas.microsoft.com/office/powerpoint/2010/main" val="2778734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3B43820A-8AFE-4CEC-A5FA-8A66C6FFAD05}" type="slidenum">
              <a:rPr lang="en-US"/>
              <a:pPr/>
              <a:t>‹#›</a:t>
            </a:fld>
            <a:endParaRPr lang="en-US"/>
          </a:p>
        </p:txBody>
      </p:sp>
    </p:spTree>
    <p:extLst>
      <p:ext uri="{BB962C8B-B14F-4D97-AF65-F5344CB8AC3E}">
        <p14:creationId xmlns:p14="http://schemas.microsoft.com/office/powerpoint/2010/main" val="15155214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pPr>
                <a:defRPr/>
              </a:pPr>
              <a:t>11/12/13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pPr>
                <a:defRPr/>
              </a:pPr>
              <a:t>11/12/13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pPr>
                <a:defRPr/>
              </a:pPr>
              <a:t>11/12/13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pPr>
                <a:defRPr/>
              </a:pPr>
              <a:t>11/12/13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pPr>
                <a:defRPr/>
              </a:pPr>
              <a:t>11/12/13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pPr>
                <a:defRPr/>
              </a:pPr>
              <a:t>11/12/13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pPr>
                <a:defRPr/>
              </a:pPr>
              <a:t>11/12/13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pPr>
                <a:defRPr/>
              </a:pPr>
              <a:t>11/12/13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pPr>
                <a:defRPr/>
              </a:pPr>
              <a:t>11/12/13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pPr>
                <a:defRPr/>
              </a:pPr>
              <a:t>‹#›</a:t>
            </a:fld>
            <a:endParaRPr lang="en-US"/>
          </a:p>
        </p:txBody>
      </p:sp>
      <p:pic>
        <p:nvPicPr>
          <p:cNvPr id="7" name="Picture 4" descr="DPH_PPT2.jpg"/>
          <p:cNvPicPr>
            <a:picLocks noChangeAspect="1"/>
          </p:cNvPicPr>
          <p:nvPr/>
        </p:nvPicPr>
        <p:blipFill>
          <a:blip r:embed="rId16" cstate="print"/>
          <a:srcRect/>
          <a:stretch>
            <a:fillRect/>
          </a:stretch>
        </p:blipFill>
        <p:spPr bwMode="auto">
          <a:xfrm>
            <a:off x="0" y="-103188"/>
            <a:ext cx="9144000" cy="706437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8" r:id="rId13"/>
    <p:sldLayoutId id="2147483833" r:id="rId14"/>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0"/>
            <a:ext cx="7772400" cy="1066800"/>
          </a:xfrm>
        </p:spPr>
        <p:txBody>
          <a:bodyPr>
            <a:normAutofit/>
          </a:bodyPr>
          <a:lstStyle/>
          <a:p>
            <a:r>
              <a:rPr lang="en-US" dirty="0" smtClean="0"/>
              <a:t>Radiation, Exposure,</a:t>
            </a:r>
            <a:br>
              <a:rPr lang="en-US" dirty="0" smtClean="0"/>
            </a:br>
            <a:r>
              <a:rPr lang="en-US" dirty="0" smtClean="0"/>
              <a:t>and Risk</a:t>
            </a:r>
            <a:endParaRPr lang="en-US" dirty="0"/>
          </a:p>
        </p:txBody>
      </p:sp>
    </p:spTree>
    <p:extLst>
      <p:ext uri="{BB962C8B-B14F-4D97-AF65-F5344CB8AC3E}">
        <p14:creationId xmlns:p14="http://schemas.microsoft.com/office/powerpoint/2010/main" val="163444279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ourier-journal.com/blogs/bruggers/uploaded_images/space2-735342.jpg"/>
          <p:cNvPicPr>
            <a:picLocks noChangeAspect="1" noChangeArrowheads="1"/>
          </p:cNvPicPr>
          <p:nvPr/>
        </p:nvPicPr>
        <p:blipFill>
          <a:blip r:embed="rId3" cstate="print"/>
          <a:srcRect/>
          <a:stretch>
            <a:fillRect/>
          </a:stretch>
        </p:blipFill>
        <p:spPr bwMode="auto">
          <a:xfrm>
            <a:off x="0" y="0"/>
            <a:ext cx="9552214" cy="6858000"/>
          </a:xfrm>
          <a:prstGeom prst="rect">
            <a:avLst/>
          </a:prstGeom>
          <a:noFill/>
        </p:spPr>
      </p:pic>
      <p:sp>
        <p:nvSpPr>
          <p:cNvPr id="4" name="Title 3"/>
          <p:cNvSpPr>
            <a:spLocks noGrp="1"/>
          </p:cNvSpPr>
          <p:nvPr>
            <p:ph type="title"/>
          </p:nvPr>
        </p:nvSpPr>
        <p:spPr>
          <a:xfrm>
            <a:off x="0" y="334962"/>
            <a:ext cx="9525000" cy="808038"/>
          </a:xfrm>
        </p:spPr>
        <p:txBody>
          <a:bodyPr>
            <a:normAutofit fontScale="90000"/>
          </a:bodyPr>
          <a:lstStyle/>
          <a:p>
            <a:pPr eaLnBrk="1" fontAlgn="auto" hangingPunct="1">
              <a:spcAft>
                <a:spcPts val="0"/>
              </a:spcAft>
              <a:defRPr/>
            </a:pPr>
            <a:r>
              <a:rPr lang="en-US" sz="3600" dirty="0" smtClean="0">
                <a:solidFill>
                  <a:schemeClr val="bg2"/>
                </a:solidFill>
              </a:rPr>
              <a:t>Electromagnetic Radiation</a:t>
            </a:r>
            <a:r>
              <a:rPr lang="en-US" sz="4400" dirty="0" smtClean="0">
                <a:solidFill>
                  <a:schemeClr val="bg2"/>
                </a:solidFill>
              </a:rPr>
              <a:t/>
            </a:r>
            <a:br>
              <a:rPr lang="en-US" sz="4400" dirty="0" smtClean="0">
                <a:solidFill>
                  <a:schemeClr val="bg2"/>
                </a:solidFill>
              </a:rPr>
            </a:br>
            <a:r>
              <a:rPr lang="en-US" sz="1600" dirty="0" smtClean="0">
                <a:solidFill>
                  <a:schemeClr val="bg2"/>
                </a:solidFill>
              </a:rPr>
              <a:t>”energy with wave like behavior”</a:t>
            </a:r>
            <a:endParaRPr lang="en-US" sz="1600" dirty="0">
              <a:solidFill>
                <a:schemeClr val="bg2"/>
              </a:solidFill>
            </a:endParaRPr>
          </a:p>
        </p:txBody>
      </p:sp>
      <p:sp>
        <p:nvSpPr>
          <p:cNvPr id="10244" name="Text Placeholder 6"/>
          <p:cNvSpPr>
            <a:spLocks noGrp="1"/>
          </p:cNvSpPr>
          <p:nvPr>
            <p:ph type="body" sz="quarter" idx="10"/>
          </p:nvPr>
        </p:nvSpPr>
        <p:spPr bwMode="auto">
          <a:xfrm>
            <a:off x="457200" y="6248400"/>
            <a:ext cx="8686800" cy="457200"/>
          </a:xfrm>
          <a:prstGeom prst="rect">
            <a:avLst/>
          </a:prstGeom>
          <a:noFill/>
          <a:ln>
            <a:miter lim="800000"/>
            <a:headEnd/>
            <a:tailEnd/>
          </a:ln>
        </p:spPr>
        <p:txBody>
          <a:bodyPr vert="horz" wrap="square" lIns="91440" tIns="45720" rIns="91440" bIns="45720" numCol="1" anchorCtr="0" compatLnSpc="1">
            <a:prstTxWarp prst="textNoShape">
              <a:avLst/>
            </a:prstTxWarp>
          </a:bodyPr>
          <a:lstStyle/>
          <a:p>
            <a:pPr algn="ctr" eaLnBrk="1" hangingPunct="1">
              <a:buNone/>
            </a:pPr>
            <a:r>
              <a:rPr lang="en-US" sz="1600" b="1" i="1" dirty="0" smtClean="0">
                <a:solidFill>
                  <a:schemeClr val="bg2"/>
                </a:solidFill>
              </a:rPr>
              <a:t>all travel at the speed of light</a:t>
            </a:r>
          </a:p>
        </p:txBody>
      </p:sp>
      <p:pic>
        <p:nvPicPr>
          <p:cNvPr id="2050" name="Picture 2" descr="http://www.antonine-education.co.uk/physics_gcse/Unit_1/Topic_5/em_spectrum.jpg"/>
          <p:cNvPicPr>
            <a:picLocks noChangeAspect="1" noChangeArrowheads="1"/>
          </p:cNvPicPr>
          <p:nvPr/>
        </p:nvPicPr>
        <p:blipFill>
          <a:blip r:embed="rId4" cstate="print"/>
          <a:srcRect/>
          <a:stretch>
            <a:fillRect/>
          </a:stretch>
        </p:blipFill>
        <p:spPr bwMode="auto">
          <a:xfrm>
            <a:off x="1143000" y="1295400"/>
            <a:ext cx="7391400" cy="4645000"/>
          </a:xfrm>
          <a:prstGeom prst="rect">
            <a:avLst/>
          </a:prstGeom>
          <a:noFill/>
        </p:spPr>
      </p:pic>
    </p:spTree>
    <p:extLst>
      <p:ext uri="{BB962C8B-B14F-4D97-AF65-F5344CB8AC3E}">
        <p14:creationId xmlns:p14="http://schemas.microsoft.com/office/powerpoint/2010/main" val="344939405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Text Box 2"/>
          <p:cNvSpPr txBox="1">
            <a:spLocks noChangeArrowheads="1"/>
          </p:cNvSpPr>
          <p:nvPr/>
        </p:nvSpPr>
        <p:spPr bwMode="auto">
          <a:xfrm>
            <a:off x="762000" y="2514600"/>
            <a:ext cx="7467600" cy="3416962"/>
          </a:xfrm>
          <a:prstGeom prst="rect">
            <a:avLst/>
          </a:prstGeom>
          <a:noFill/>
          <a:ln>
            <a:noFill/>
          </a:ln>
          <a:effectLst>
            <a:outerShdw dist="35921" dir="2700000" algn="ctr" rotWithShape="0">
              <a:schemeClr val="bg2"/>
            </a:outerShdw>
          </a:effectLst>
        </p:spPr>
        <p:txBody>
          <a:bodyPr wrap="square" lIns="92075" tIns="46038" rIns="92075" bIns="46038">
            <a:spAutoFit/>
          </a:bodyPr>
          <a:lstStyle/>
          <a:p>
            <a:pPr>
              <a:spcBef>
                <a:spcPct val="50000"/>
              </a:spcBef>
              <a:buClr>
                <a:schemeClr val="accent2"/>
              </a:buClr>
              <a:buSzPct val="80000"/>
            </a:pPr>
            <a:r>
              <a:rPr lang="en-US" sz="2400" u="sng" dirty="0" smtClean="0">
                <a:latin typeface="Segoe UI" panose="020B0502040204020203" pitchFamily="34" charset="0"/>
                <a:cs typeface="Segoe UI" panose="020B0502040204020203" pitchFamily="34" charset="0"/>
              </a:rPr>
              <a:t>Dose</a:t>
            </a:r>
            <a:r>
              <a:rPr lang="en-US" sz="2400" dirty="0" smtClean="0">
                <a:latin typeface="Segoe UI" panose="020B0502040204020203" pitchFamily="34" charset="0"/>
                <a:cs typeface="Segoe UI" panose="020B0502040204020203" pitchFamily="34" charset="0"/>
              </a:rPr>
              <a:t> = </a:t>
            </a:r>
            <a:r>
              <a:rPr lang="en-US" sz="2400" u="sng" dirty="0" smtClean="0">
                <a:latin typeface="Segoe UI" panose="020B0502040204020203" pitchFamily="34" charset="0"/>
                <a:cs typeface="Segoe UI" panose="020B0502040204020203" pitchFamily="34" charset="0"/>
              </a:rPr>
              <a:t>total</a:t>
            </a:r>
            <a:r>
              <a:rPr lang="en-US" sz="2400" dirty="0" smtClean="0">
                <a:latin typeface="Segoe UI" panose="020B0502040204020203" pitchFamily="34" charset="0"/>
                <a:cs typeface="Segoe UI" panose="020B0502040204020203" pitchFamily="34" charset="0"/>
              </a:rPr>
              <a:t> amount of radiation received (like the odometer in your car, which records the total number of miles traveled)</a:t>
            </a:r>
            <a:endParaRPr lang="en-US" sz="2400" i="1" dirty="0" smtClean="0">
              <a:latin typeface="Segoe UI" panose="020B0502040204020203" pitchFamily="34" charset="0"/>
              <a:cs typeface="Segoe UI" panose="020B0502040204020203" pitchFamily="34" charset="0"/>
            </a:endParaRPr>
          </a:p>
          <a:p>
            <a:pPr eaLnBrk="1" hangingPunct="1">
              <a:spcBef>
                <a:spcPct val="50000"/>
              </a:spcBef>
              <a:buClr>
                <a:schemeClr val="accent2"/>
              </a:buClr>
              <a:buSzPct val="80000"/>
              <a:buFont typeface="Wingdings" pitchFamily="2" charset="2"/>
              <a:buNone/>
            </a:pPr>
            <a:r>
              <a:rPr lang="en-US" sz="2400" u="sng" dirty="0" smtClean="0">
                <a:latin typeface="Segoe UI" panose="020B0502040204020203" pitchFamily="34" charset="0"/>
                <a:cs typeface="Segoe UI" panose="020B0502040204020203" pitchFamily="34" charset="0"/>
              </a:rPr>
              <a:t>Dose Rate </a:t>
            </a:r>
            <a:r>
              <a:rPr lang="en-US" sz="2400" i="1" dirty="0" smtClean="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am</a:t>
            </a:r>
            <a:r>
              <a:rPr lang="en-US" sz="2400" dirty="0" smtClean="0">
                <a:latin typeface="Segoe UI" panose="020B0502040204020203" pitchFamily="34" charset="0"/>
                <a:cs typeface="Segoe UI" panose="020B0502040204020203" pitchFamily="34" charset="0"/>
              </a:rPr>
              <a:t>ount </a:t>
            </a:r>
            <a:r>
              <a:rPr lang="en-US" sz="2400" dirty="0">
                <a:latin typeface="Segoe UI" panose="020B0502040204020203" pitchFamily="34" charset="0"/>
                <a:cs typeface="Segoe UI" panose="020B0502040204020203" pitchFamily="34" charset="0"/>
              </a:rPr>
              <a:t>of radiation received over a </a:t>
            </a:r>
            <a:r>
              <a:rPr lang="en-US" sz="2400" u="sng" dirty="0">
                <a:latin typeface="Segoe UI" panose="020B0502040204020203" pitchFamily="34" charset="0"/>
                <a:cs typeface="Segoe UI" panose="020B0502040204020203" pitchFamily="34" charset="0"/>
              </a:rPr>
              <a:t>time</a:t>
            </a:r>
            <a:r>
              <a:rPr lang="en-US" sz="2400" dirty="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period (like the speedometer in your car, which records current speed – or the rate at which miles are being traveled)</a:t>
            </a:r>
            <a:endParaRPr lang="en-US" sz="2400" dirty="0" smtClean="0">
              <a:latin typeface="Segoe UI" panose="020B0502040204020203" pitchFamily="34" charset="0"/>
              <a:cs typeface="Segoe UI" panose="020B0502040204020203" pitchFamily="34" charset="0"/>
            </a:endParaRPr>
          </a:p>
          <a:p>
            <a:pPr algn="ctr" eaLnBrk="1" hangingPunct="1">
              <a:spcBef>
                <a:spcPct val="50000"/>
              </a:spcBef>
              <a:buClr>
                <a:schemeClr val="accent2"/>
              </a:buClr>
              <a:buSzPct val="80000"/>
              <a:buFont typeface="Wingdings" pitchFamily="2" charset="2"/>
              <a:buNone/>
            </a:pPr>
            <a:r>
              <a:rPr lang="en-US" sz="2400" i="1" dirty="0" smtClean="0">
                <a:latin typeface="Segoe UI" panose="020B0502040204020203" pitchFamily="34" charset="0"/>
                <a:cs typeface="Segoe UI" panose="020B0502040204020203" pitchFamily="34" charset="0"/>
              </a:rPr>
              <a:t> </a:t>
            </a:r>
            <a:endParaRPr lang="en-US" sz="2400" i="1" dirty="0">
              <a:latin typeface="Segoe UI" panose="020B0502040204020203" pitchFamily="34" charset="0"/>
              <a:cs typeface="Segoe UI" panose="020B0502040204020203" pitchFamily="34" charset="0"/>
            </a:endParaRPr>
          </a:p>
        </p:txBody>
      </p:sp>
      <p:sp>
        <p:nvSpPr>
          <p:cNvPr id="4" name="Rectangle 4"/>
          <p:cNvSpPr txBox="1">
            <a:spLocks noChangeArrowheads="1"/>
          </p:cNvSpPr>
          <p:nvPr/>
        </p:nvSpPr>
        <p:spPr>
          <a:xfrm>
            <a:off x="1981200" y="457200"/>
            <a:ext cx="5257800" cy="533400"/>
          </a:xfrm>
          <a:prstGeom prst="rect">
            <a:avLst/>
          </a:prstGeom>
        </p:spPr>
        <p:txBody>
          <a:bodyPr>
            <a:noAutofit/>
          </a:bodyPr>
          <a:lst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a:lstStyle>
          <a:p>
            <a:r>
              <a:rPr lang="en-US" sz="4000" dirty="0" smtClean="0"/>
              <a:t>Dose and Dose Rate</a:t>
            </a:r>
            <a:endParaRPr lang="en-US" sz="4000" dirty="0"/>
          </a:p>
        </p:txBody>
      </p:sp>
    </p:spTree>
    <p:extLst>
      <p:ext uri="{BB962C8B-B14F-4D97-AF65-F5344CB8AC3E}">
        <p14:creationId xmlns:p14="http://schemas.microsoft.com/office/powerpoint/2010/main" val="464917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305800" cy="1143000"/>
          </a:xfrm>
        </p:spPr>
        <p:txBody>
          <a:bodyPr/>
          <a:lstStyle/>
          <a:p>
            <a:r>
              <a:rPr lang="en-US" sz="3200" dirty="0" smtClean="0"/>
              <a:t>Average Annual Radiation </a:t>
            </a:r>
            <a:r>
              <a:rPr lang="en-US" sz="3200" dirty="0" smtClean="0"/>
              <a:t>Dose in U.S.</a:t>
            </a:r>
            <a:r>
              <a:rPr lang="en-US" sz="3200" dirty="0" smtClean="0"/>
              <a:t/>
            </a:r>
            <a:br>
              <a:rPr lang="en-US" sz="3200" dirty="0" smtClean="0"/>
            </a:br>
            <a:r>
              <a:rPr lang="en-US" sz="3200" dirty="0" smtClean="0"/>
              <a:t>6.2 </a:t>
            </a:r>
            <a:r>
              <a:rPr lang="en-US" sz="3200" dirty="0" err="1" smtClean="0"/>
              <a:t>mSv</a:t>
            </a:r>
            <a:r>
              <a:rPr lang="en-US" sz="3200" dirty="0" smtClean="0"/>
              <a:t> = 620 </a:t>
            </a:r>
            <a:r>
              <a:rPr lang="en-US" sz="3200" dirty="0" err="1" smtClean="0"/>
              <a:t>mrem</a:t>
            </a:r>
            <a:endParaRPr lang="en-US" sz="3200" dirty="0"/>
          </a:p>
        </p:txBody>
      </p:sp>
      <p:pic>
        <p:nvPicPr>
          <p:cNvPr id="1026" name="Picture 2"/>
          <p:cNvPicPr>
            <a:picLocks noChangeAspect="1" noChangeArrowheads="1"/>
          </p:cNvPicPr>
          <p:nvPr/>
        </p:nvPicPr>
        <p:blipFill>
          <a:blip r:embed="rId3" cstate="print"/>
          <a:srcRect/>
          <a:stretch>
            <a:fillRect/>
          </a:stretch>
        </p:blipFill>
        <p:spPr bwMode="auto">
          <a:xfrm>
            <a:off x="1219200" y="1676400"/>
            <a:ext cx="6858000" cy="4572001"/>
          </a:xfrm>
          <a:prstGeom prst="rect">
            <a:avLst/>
          </a:prstGeom>
          <a:noFill/>
          <a:ln w="9525">
            <a:noFill/>
            <a:miter lim="800000"/>
            <a:headEnd/>
            <a:tailEnd/>
          </a:ln>
        </p:spPr>
      </p:pic>
      <p:sp>
        <p:nvSpPr>
          <p:cNvPr id="7" name="TextBox 6"/>
          <p:cNvSpPr txBox="1"/>
          <p:nvPr/>
        </p:nvSpPr>
        <p:spPr>
          <a:xfrm>
            <a:off x="381000" y="5986791"/>
            <a:ext cx="9144000" cy="523220"/>
          </a:xfrm>
          <a:prstGeom prst="rect">
            <a:avLst/>
          </a:prstGeom>
          <a:noFill/>
        </p:spPr>
        <p:txBody>
          <a:bodyPr wrap="square" rtlCol="0">
            <a:spAutoFit/>
          </a:bodyPr>
          <a:lstStyle/>
          <a:p>
            <a:r>
              <a:rPr lang="en-US" sz="1400" i="1" dirty="0" smtClean="0"/>
              <a:t>Source: NCRP Report No. 160, Ionizing Radiation Exposure of the Population of the United States (2009)</a:t>
            </a:r>
          </a:p>
          <a:p>
            <a:endParaRPr lang="en-US" sz="1400" dirty="0">
              <a:solidFill>
                <a:schemeClr val="bg2"/>
              </a:solidFill>
            </a:endParaRPr>
          </a:p>
        </p:txBody>
      </p:sp>
      <p:sp>
        <p:nvSpPr>
          <p:cNvPr id="8" name="TextBox 7"/>
          <p:cNvSpPr txBox="1"/>
          <p:nvPr/>
        </p:nvSpPr>
        <p:spPr>
          <a:xfrm>
            <a:off x="5029200" y="2590800"/>
            <a:ext cx="1981200" cy="1015663"/>
          </a:xfrm>
          <a:prstGeom prst="rect">
            <a:avLst/>
          </a:prstGeom>
          <a:noFill/>
        </p:spPr>
        <p:txBody>
          <a:bodyPr wrap="square" rtlCol="0">
            <a:spAutoFit/>
          </a:bodyPr>
          <a:lstStyle/>
          <a:p>
            <a:pPr algn="ctr"/>
            <a:r>
              <a:rPr lang="en-US" sz="2000" dirty="0" smtClean="0">
                <a:solidFill>
                  <a:schemeClr val="bg2"/>
                </a:solidFill>
              </a:rPr>
              <a:t>Natural background</a:t>
            </a:r>
          </a:p>
          <a:p>
            <a:pPr algn="ctr"/>
            <a:r>
              <a:rPr lang="en-US" sz="2000" dirty="0" smtClean="0">
                <a:solidFill>
                  <a:schemeClr val="bg2"/>
                </a:solidFill>
              </a:rPr>
              <a:t>50%</a:t>
            </a:r>
            <a:endParaRPr lang="en-US" sz="2000" dirty="0">
              <a:solidFill>
                <a:schemeClr val="bg2"/>
              </a:solidFill>
            </a:endParaRPr>
          </a:p>
        </p:txBody>
      </p:sp>
      <p:sp>
        <p:nvSpPr>
          <p:cNvPr id="9" name="TextBox 8"/>
          <p:cNvSpPr txBox="1"/>
          <p:nvPr/>
        </p:nvSpPr>
        <p:spPr>
          <a:xfrm>
            <a:off x="5562600" y="1676400"/>
            <a:ext cx="2743200" cy="923330"/>
          </a:xfrm>
          <a:prstGeom prst="rect">
            <a:avLst/>
          </a:prstGeom>
          <a:noFill/>
        </p:spPr>
        <p:txBody>
          <a:bodyPr wrap="square" rtlCol="0">
            <a:spAutoFit/>
          </a:bodyPr>
          <a:lstStyle/>
          <a:p>
            <a:pPr algn="ctr"/>
            <a:r>
              <a:rPr lang="en-US" b="1" dirty="0" smtClean="0">
                <a:solidFill>
                  <a:schemeClr val="accent6"/>
                </a:solidFill>
              </a:rPr>
              <a:t>Consumer products, occupational</a:t>
            </a:r>
          </a:p>
          <a:p>
            <a:pPr algn="ctr"/>
            <a:r>
              <a:rPr lang="en-US" b="1" dirty="0" smtClean="0">
                <a:solidFill>
                  <a:schemeClr val="accent6"/>
                </a:solidFill>
              </a:rPr>
              <a:t>2%</a:t>
            </a:r>
            <a:endParaRPr lang="en-US" b="1" dirty="0">
              <a:solidFill>
                <a:schemeClr val="accent6"/>
              </a:solidFill>
            </a:endParaRPr>
          </a:p>
        </p:txBody>
      </p:sp>
      <p:sp>
        <p:nvSpPr>
          <p:cNvPr id="10" name="TextBox 9"/>
          <p:cNvSpPr txBox="1"/>
          <p:nvPr/>
        </p:nvSpPr>
        <p:spPr>
          <a:xfrm>
            <a:off x="2286000" y="2819400"/>
            <a:ext cx="1981200" cy="707886"/>
          </a:xfrm>
          <a:prstGeom prst="rect">
            <a:avLst/>
          </a:prstGeom>
          <a:noFill/>
        </p:spPr>
        <p:txBody>
          <a:bodyPr wrap="square" rtlCol="0">
            <a:spAutoFit/>
          </a:bodyPr>
          <a:lstStyle/>
          <a:p>
            <a:pPr algn="ctr"/>
            <a:r>
              <a:rPr lang="en-US" sz="2000" dirty="0" smtClean="0">
                <a:solidFill>
                  <a:schemeClr val="bg2"/>
                </a:solidFill>
              </a:rPr>
              <a:t>Medical</a:t>
            </a:r>
          </a:p>
          <a:p>
            <a:pPr algn="ctr"/>
            <a:r>
              <a:rPr lang="en-US" sz="2000" dirty="0" smtClean="0">
                <a:solidFill>
                  <a:schemeClr val="bg2"/>
                </a:solidFill>
              </a:rPr>
              <a:t>48%</a:t>
            </a:r>
            <a:endParaRPr lang="en-US" sz="2000" dirty="0">
              <a:solidFill>
                <a:schemeClr val="bg2"/>
              </a:solidFill>
            </a:endParaRPr>
          </a:p>
        </p:txBody>
      </p:sp>
      <p:cxnSp>
        <p:nvCxnSpPr>
          <p:cNvPr id="24" name="Straight Arrow Connector 23"/>
          <p:cNvCxnSpPr/>
          <p:nvPr/>
        </p:nvCxnSpPr>
        <p:spPr>
          <a:xfrm rot="5400000">
            <a:off x="4152106" y="2170906"/>
            <a:ext cx="533400" cy="158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19600" y="1905000"/>
            <a:ext cx="12954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12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54" name="Rectangle 2"/>
          <p:cNvSpPr>
            <a:spLocks noGrp="1" noChangeArrowheads="1"/>
          </p:cNvSpPr>
          <p:nvPr>
            <p:ph type="title"/>
          </p:nvPr>
        </p:nvSpPr>
        <p:spPr>
          <a:xfrm>
            <a:off x="685800" y="228600"/>
            <a:ext cx="7772400" cy="1447800"/>
          </a:xfrm>
          <a:noFill/>
        </p:spPr>
        <p:txBody>
          <a:bodyPr>
            <a:normAutofit fontScale="90000"/>
          </a:bodyPr>
          <a:lstStyle/>
          <a:p>
            <a:r>
              <a:rPr lang="en-US" dirty="0">
                <a:solidFill>
                  <a:schemeClr val="folHlink"/>
                </a:solidFill>
              </a:rPr>
              <a:t/>
            </a:r>
            <a:br>
              <a:rPr lang="en-US" dirty="0">
                <a:solidFill>
                  <a:schemeClr val="folHlink"/>
                </a:solidFill>
              </a:rPr>
            </a:br>
            <a:r>
              <a:rPr lang="en-US" dirty="0">
                <a:solidFill>
                  <a:schemeClr val="folHlink"/>
                </a:solidFill>
              </a:rPr>
              <a:t>Estimat</a:t>
            </a:r>
            <a:r>
              <a:rPr lang="en-US" dirty="0">
                <a:solidFill>
                  <a:srgbClr val="7030A0"/>
                </a:solidFill>
              </a:rPr>
              <a:t>e</a:t>
            </a:r>
            <a:r>
              <a:rPr lang="en-US" dirty="0">
                <a:solidFill>
                  <a:schemeClr val="folHlink"/>
                </a:solidFill>
              </a:rPr>
              <a:t>d </a:t>
            </a:r>
            <a:r>
              <a:rPr lang="en-US" dirty="0" smtClean="0">
                <a:solidFill>
                  <a:schemeClr val="folHlink"/>
                </a:solidFill>
              </a:rPr>
              <a:t>Annual Radiation Dose to the U.S. </a:t>
            </a:r>
            <a:r>
              <a:rPr lang="en-US" dirty="0">
                <a:solidFill>
                  <a:schemeClr val="folHlink"/>
                </a:solidFill>
              </a:rPr>
              <a:t>Population</a:t>
            </a:r>
          </a:p>
        </p:txBody>
      </p:sp>
      <p:sp>
        <p:nvSpPr>
          <p:cNvPr id="1482755" name="Rectangle 3"/>
          <p:cNvSpPr>
            <a:spLocks noGrp="1" noChangeArrowheads="1"/>
          </p:cNvSpPr>
          <p:nvPr>
            <p:ph type="body" idx="1"/>
          </p:nvPr>
        </p:nvSpPr>
        <p:spPr>
          <a:xfrm>
            <a:off x="457200" y="2100263"/>
            <a:ext cx="8229600" cy="3829050"/>
          </a:xfrm>
          <a:effectLst>
            <a:outerShdw dist="35921" dir="2700000" algn="ctr" rotWithShape="0">
              <a:schemeClr val="bg2"/>
            </a:outerShdw>
          </a:effectLst>
        </p:spPr>
        <p:txBody>
          <a:bodyPr/>
          <a:lstStyle/>
          <a:p>
            <a:pPr>
              <a:lnSpc>
                <a:spcPct val="80000"/>
              </a:lnSpc>
            </a:pPr>
            <a:endParaRPr lang="en-US" sz="2400" dirty="0"/>
          </a:p>
          <a:p>
            <a:pPr>
              <a:lnSpc>
                <a:spcPct val="80000"/>
              </a:lnSpc>
              <a:buClr>
                <a:schemeClr val="tx1"/>
              </a:buClr>
            </a:pPr>
            <a:r>
              <a:rPr lang="en-US" sz="2800" dirty="0"/>
              <a:t> </a:t>
            </a:r>
            <a:r>
              <a:rPr lang="en-US" sz="2800" dirty="0" smtClean="0"/>
              <a:t>~</a:t>
            </a:r>
            <a:r>
              <a:rPr lang="en-US" sz="2800" dirty="0"/>
              <a:t>620 </a:t>
            </a:r>
            <a:r>
              <a:rPr lang="en-US" sz="2800" dirty="0" err="1" smtClean="0"/>
              <a:t>mrem</a:t>
            </a:r>
            <a:r>
              <a:rPr lang="en-US" sz="2800" dirty="0" smtClean="0"/>
              <a:t>/</a:t>
            </a:r>
            <a:r>
              <a:rPr lang="en-US" sz="2800" dirty="0" err="1" smtClean="0"/>
              <a:t>yr</a:t>
            </a:r>
            <a:r>
              <a:rPr lang="en-US" sz="2800" dirty="0" smtClean="0"/>
              <a:t> </a:t>
            </a:r>
            <a:r>
              <a:rPr lang="en-US" sz="2800" dirty="0"/>
              <a:t>(322 NORM/298 medical)</a:t>
            </a:r>
            <a:endParaRPr lang="en-US" sz="2800" dirty="0">
              <a:solidFill>
                <a:schemeClr val="hlink"/>
              </a:solidFill>
            </a:endParaRPr>
          </a:p>
          <a:p>
            <a:pPr>
              <a:lnSpc>
                <a:spcPct val="80000"/>
              </a:lnSpc>
              <a:buClr>
                <a:schemeClr val="tx1"/>
              </a:buClr>
              <a:buFontTx/>
              <a:buNone/>
            </a:pPr>
            <a:r>
              <a:rPr lang="en-US" sz="1200" dirty="0"/>
              <a:t>                                               ( equates to about 62 chest x-rays)</a:t>
            </a:r>
          </a:p>
          <a:p>
            <a:pPr>
              <a:lnSpc>
                <a:spcPct val="80000"/>
              </a:lnSpc>
              <a:buClr>
                <a:schemeClr val="tx1"/>
              </a:buClr>
            </a:pPr>
            <a:endParaRPr lang="en-US" sz="2800" dirty="0">
              <a:solidFill>
                <a:schemeClr val="hlink"/>
              </a:solidFill>
            </a:endParaRPr>
          </a:p>
          <a:p>
            <a:pPr>
              <a:lnSpc>
                <a:spcPct val="80000"/>
              </a:lnSpc>
              <a:buClr>
                <a:schemeClr val="tx1"/>
              </a:buClr>
            </a:pPr>
            <a:r>
              <a:rPr lang="en-US" sz="2800" dirty="0">
                <a:solidFill>
                  <a:schemeClr val="hlink"/>
                </a:solidFill>
              </a:rPr>
              <a:t> </a:t>
            </a:r>
            <a:r>
              <a:rPr lang="en-US" sz="2800" dirty="0" smtClean="0">
                <a:solidFill>
                  <a:schemeClr val="folHlink"/>
                </a:solidFill>
              </a:rPr>
              <a:t>Average </a:t>
            </a:r>
            <a:r>
              <a:rPr lang="en-US" sz="2800" dirty="0">
                <a:solidFill>
                  <a:schemeClr val="folHlink"/>
                </a:solidFill>
              </a:rPr>
              <a:t>for smokers (1 pack/day)</a:t>
            </a:r>
          </a:p>
          <a:p>
            <a:pPr>
              <a:lnSpc>
                <a:spcPct val="80000"/>
              </a:lnSpc>
              <a:buClr>
                <a:schemeClr val="tx1"/>
              </a:buClr>
              <a:buFontTx/>
              <a:buNone/>
            </a:pPr>
            <a:r>
              <a:rPr lang="en-US" sz="2800" dirty="0">
                <a:solidFill>
                  <a:schemeClr val="folHlink"/>
                </a:solidFill>
              </a:rPr>
              <a:t>     </a:t>
            </a:r>
            <a:r>
              <a:rPr lang="en-US" sz="2800" dirty="0" smtClean="0">
                <a:solidFill>
                  <a:schemeClr val="folHlink"/>
                </a:solidFill>
              </a:rPr>
              <a:t>                   </a:t>
            </a:r>
            <a:r>
              <a:rPr lang="en-US" sz="2800" dirty="0">
                <a:solidFill>
                  <a:schemeClr val="folHlink"/>
                </a:solidFill>
              </a:rPr>
              <a:t>1300 </a:t>
            </a:r>
            <a:r>
              <a:rPr lang="en-US" sz="2800" dirty="0" err="1" smtClean="0">
                <a:solidFill>
                  <a:schemeClr val="folHlink"/>
                </a:solidFill>
              </a:rPr>
              <a:t>mrem</a:t>
            </a:r>
            <a:r>
              <a:rPr lang="en-US" sz="2800" dirty="0" smtClean="0">
                <a:solidFill>
                  <a:schemeClr val="folHlink"/>
                </a:solidFill>
              </a:rPr>
              <a:t>/</a:t>
            </a:r>
            <a:r>
              <a:rPr lang="en-US" sz="2800" dirty="0" err="1" smtClean="0">
                <a:solidFill>
                  <a:schemeClr val="folHlink"/>
                </a:solidFill>
              </a:rPr>
              <a:t>yr</a:t>
            </a:r>
            <a:endParaRPr lang="en-US" sz="2800" dirty="0">
              <a:solidFill>
                <a:schemeClr val="folHlink"/>
              </a:solidFill>
            </a:endParaRPr>
          </a:p>
          <a:p>
            <a:pPr>
              <a:lnSpc>
                <a:spcPct val="80000"/>
              </a:lnSpc>
              <a:buClr>
                <a:schemeClr val="tx1"/>
              </a:buClr>
            </a:pPr>
            <a:endParaRPr lang="en-US" sz="2800" dirty="0">
              <a:solidFill>
                <a:schemeClr val="folHlink"/>
              </a:solidFill>
            </a:endParaRPr>
          </a:p>
          <a:p>
            <a:pPr>
              <a:lnSpc>
                <a:spcPct val="80000"/>
              </a:lnSpc>
              <a:buClr>
                <a:schemeClr val="tx1"/>
              </a:buClr>
              <a:buFontTx/>
              <a:buNone/>
            </a:pPr>
            <a:r>
              <a:rPr lang="en-US" sz="1200" dirty="0"/>
              <a:t>                                         </a:t>
            </a:r>
          </a:p>
          <a:p>
            <a:pPr marL="0" indent="0">
              <a:lnSpc>
                <a:spcPct val="80000"/>
              </a:lnSpc>
              <a:buNone/>
            </a:pPr>
            <a:r>
              <a:rPr lang="en-US" sz="1600" dirty="0" smtClean="0"/>
              <a:t>	http</a:t>
            </a:r>
            <a:r>
              <a:rPr lang="en-US" sz="1600" dirty="0"/>
              <a:t>://www.epa.gov/radiation/students/calculate.html</a:t>
            </a:r>
          </a:p>
        </p:txBody>
      </p:sp>
      <p:sp>
        <p:nvSpPr>
          <p:cNvPr id="1482756" name="Rectangle 4"/>
          <p:cNvSpPr>
            <a:spLocks noChangeArrowheads="1"/>
          </p:cNvSpPr>
          <p:nvPr/>
        </p:nvSpPr>
        <p:spPr bwMode="auto">
          <a:xfrm>
            <a:off x="1363663" y="6019800"/>
            <a:ext cx="1693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latin typeface="Arial" charset="0"/>
              </a:rPr>
              <a:t>Source: NCRP 161</a:t>
            </a:r>
          </a:p>
        </p:txBody>
      </p:sp>
    </p:spTree>
    <p:extLst>
      <p:ext uri="{BB962C8B-B14F-4D97-AF65-F5344CB8AC3E}">
        <p14:creationId xmlns:p14="http://schemas.microsoft.com/office/powerpoint/2010/main" val="364731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Line 4"/>
          <p:cNvSpPr>
            <a:spLocks noChangeShapeType="1"/>
          </p:cNvSpPr>
          <p:nvPr/>
        </p:nvSpPr>
        <p:spPr bwMode="auto">
          <a:xfrm>
            <a:off x="5791200" y="63246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000">
              <a:solidFill>
                <a:srgbClr val="000000"/>
              </a:solidFill>
              <a:latin typeface="Arial" charset="0"/>
            </a:endParaRPr>
          </a:p>
        </p:txBody>
      </p:sp>
      <p:sp>
        <p:nvSpPr>
          <p:cNvPr id="14343" name="Rectangle 7"/>
          <p:cNvSpPr>
            <a:spLocks noGrp="1" noChangeArrowheads="1"/>
          </p:cNvSpPr>
          <p:nvPr>
            <p:ph type="title"/>
          </p:nvPr>
        </p:nvSpPr>
        <p:spPr>
          <a:xfrm>
            <a:off x="152400" y="152400"/>
            <a:ext cx="8839200" cy="723900"/>
          </a:xfrm>
        </p:spPr>
        <p:txBody>
          <a:bodyPr>
            <a:normAutofit/>
          </a:bodyPr>
          <a:lstStyle/>
          <a:p>
            <a:pPr eaLnBrk="1" hangingPunct="1"/>
            <a:r>
              <a:rPr lang="en-US" sz="3600" dirty="0" smtClean="0">
                <a:latin typeface="Arial" charset="0"/>
              </a:rPr>
              <a:t>Source of Average Radiation Dose</a:t>
            </a:r>
            <a:endParaRPr lang="en-US" sz="3600" dirty="0" smtClean="0">
              <a:latin typeface="Arial" charset="0"/>
            </a:endParaRPr>
          </a:p>
        </p:txBody>
      </p:sp>
      <p:pic>
        <p:nvPicPr>
          <p:cNvPr id="14344" name="Picture 9" descr="C:\Documents and Settings\JHardeman\My Documents\Training\NRCP 160 Detailed Pi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4" t="2754" r="3990" b="1973"/>
          <a:stretch/>
        </p:blipFill>
        <p:spPr bwMode="auto">
          <a:xfrm>
            <a:off x="990600" y="740229"/>
            <a:ext cx="6912430" cy="564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63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title"/>
          </p:nvPr>
        </p:nvSpPr>
        <p:spPr>
          <a:xfrm>
            <a:off x="685800" y="228600"/>
            <a:ext cx="7772400" cy="1447800"/>
          </a:xfrm>
          <a:noFill/>
        </p:spPr>
        <p:txBody>
          <a:bodyPr>
            <a:normAutofit fontScale="90000"/>
          </a:bodyPr>
          <a:lstStyle/>
          <a:p>
            <a:r>
              <a:rPr lang="en-US" sz="4000" dirty="0">
                <a:solidFill>
                  <a:schemeClr val="folHlink"/>
                </a:solidFill>
              </a:rPr>
              <a:t/>
            </a:r>
            <a:br>
              <a:rPr lang="en-US" sz="4000" dirty="0">
                <a:solidFill>
                  <a:schemeClr val="folHlink"/>
                </a:solidFill>
              </a:rPr>
            </a:br>
            <a:r>
              <a:rPr lang="en-US" sz="4000" dirty="0">
                <a:solidFill>
                  <a:schemeClr val="folHlink"/>
                </a:solidFill>
              </a:rPr>
              <a:t>Average </a:t>
            </a:r>
            <a:r>
              <a:rPr lang="en-US" sz="4000" dirty="0" smtClean="0">
                <a:solidFill>
                  <a:schemeClr val="folHlink"/>
                </a:solidFill>
              </a:rPr>
              <a:t>Annual </a:t>
            </a:r>
            <a:r>
              <a:rPr lang="en-US" sz="4000" dirty="0" smtClean="0">
                <a:solidFill>
                  <a:schemeClr val="folHlink"/>
                </a:solidFill>
              </a:rPr>
              <a:t>Radiation Dose </a:t>
            </a:r>
            <a:r>
              <a:rPr lang="en-US" sz="4000" dirty="0" smtClean="0">
                <a:solidFill>
                  <a:schemeClr val="folHlink"/>
                </a:solidFill>
              </a:rPr>
              <a:t/>
            </a:r>
            <a:br>
              <a:rPr lang="en-US" sz="4000" dirty="0" smtClean="0">
                <a:solidFill>
                  <a:schemeClr val="folHlink"/>
                </a:solidFill>
              </a:rPr>
            </a:br>
            <a:r>
              <a:rPr lang="en-US" sz="4000" dirty="0" smtClean="0">
                <a:solidFill>
                  <a:schemeClr val="folHlink"/>
                </a:solidFill>
              </a:rPr>
              <a:t>by Occupation</a:t>
            </a:r>
            <a:endParaRPr lang="en-US" sz="4000" dirty="0">
              <a:solidFill>
                <a:schemeClr val="folHlink"/>
              </a:solidFill>
            </a:endParaRPr>
          </a:p>
        </p:txBody>
      </p:sp>
      <p:sp>
        <p:nvSpPr>
          <p:cNvPr id="1483779" name="Rectangle 3"/>
          <p:cNvSpPr>
            <a:spLocks noGrp="1" noChangeArrowheads="1"/>
          </p:cNvSpPr>
          <p:nvPr>
            <p:ph type="body" idx="1"/>
          </p:nvPr>
        </p:nvSpPr>
        <p:spPr>
          <a:xfrm>
            <a:off x="457200" y="2100263"/>
            <a:ext cx="8229600" cy="3829050"/>
          </a:xfrm>
          <a:effectLst>
            <a:outerShdw dist="35921" dir="2700000" algn="ctr" rotWithShape="0">
              <a:schemeClr val="bg2"/>
            </a:outerShdw>
          </a:effectLst>
        </p:spPr>
        <p:txBody>
          <a:bodyPr>
            <a:normAutofit fontScale="92500" lnSpcReduction="10000"/>
          </a:bodyPr>
          <a:lstStyle/>
          <a:p>
            <a:pPr>
              <a:lnSpc>
                <a:spcPct val="90000"/>
              </a:lnSpc>
            </a:pPr>
            <a:r>
              <a:rPr lang="en-US" dirty="0" smtClean="0"/>
              <a:t>Airline </a:t>
            </a:r>
            <a:r>
              <a:rPr lang="en-US" dirty="0"/>
              <a:t>flight crewmember </a:t>
            </a:r>
            <a:r>
              <a:rPr lang="en-US" dirty="0" smtClean="0"/>
              <a:t>= 1000 </a:t>
            </a:r>
            <a:r>
              <a:rPr lang="en-US" dirty="0" err="1" smtClean="0"/>
              <a:t>mrem</a:t>
            </a:r>
            <a:endParaRPr lang="en-US" dirty="0"/>
          </a:p>
          <a:p>
            <a:pPr>
              <a:lnSpc>
                <a:spcPct val="90000"/>
              </a:lnSpc>
            </a:pPr>
            <a:r>
              <a:rPr lang="en-US" dirty="0" smtClean="0"/>
              <a:t>Nuclear </a:t>
            </a:r>
            <a:r>
              <a:rPr lang="en-US" dirty="0"/>
              <a:t>power plant worker </a:t>
            </a:r>
            <a:r>
              <a:rPr lang="en-US" dirty="0" smtClean="0"/>
              <a:t>= 160 </a:t>
            </a:r>
            <a:r>
              <a:rPr lang="en-US" dirty="0" err="1" smtClean="0"/>
              <a:t>mrem</a:t>
            </a:r>
            <a:endParaRPr lang="en-US" dirty="0"/>
          </a:p>
          <a:p>
            <a:pPr>
              <a:lnSpc>
                <a:spcPct val="90000"/>
              </a:lnSpc>
            </a:pPr>
            <a:r>
              <a:rPr lang="en-US" dirty="0" smtClean="0"/>
              <a:t>Grand </a:t>
            </a:r>
            <a:r>
              <a:rPr lang="en-US" dirty="0"/>
              <a:t>Central Station worker </a:t>
            </a:r>
            <a:r>
              <a:rPr lang="en-US" dirty="0" smtClean="0"/>
              <a:t>= 120 </a:t>
            </a:r>
            <a:r>
              <a:rPr lang="en-US" dirty="0" err="1" smtClean="0"/>
              <a:t>mrem</a:t>
            </a:r>
            <a:endParaRPr lang="en-US" dirty="0"/>
          </a:p>
          <a:p>
            <a:pPr>
              <a:lnSpc>
                <a:spcPct val="90000"/>
              </a:lnSpc>
            </a:pPr>
            <a:r>
              <a:rPr lang="en-US" dirty="0" smtClean="0"/>
              <a:t>Medical </a:t>
            </a:r>
            <a:r>
              <a:rPr lang="en-US" dirty="0"/>
              <a:t>personnel </a:t>
            </a:r>
            <a:r>
              <a:rPr lang="en-US" dirty="0" smtClean="0"/>
              <a:t>= 70 </a:t>
            </a:r>
            <a:r>
              <a:rPr lang="en-US" dirty="0" err="1" smtClean="0"/>
              <a:t>mrem</a:t>
            </a:r>
            <a:endParaRPr lang="en-US" dirty="0"/>
          </a:p>
          <a:p>
            <a:pPr>
              <a:lnSpc>
                <a:spcPct val="90000"/>
              </a:lnSpc>
            </a:pPr>
            <a:r>
              <a:rPr lang="en-US" dirty="0" smtClean="0"/>
              <a:t>Average </a:t>
            </a:r>
            <a:r>
              <a:rPr lang="en-US" dirty="0"/>
              <a:t>DOE </a:t>
            </a:r>
            <a:r>
              <a:rPr lang="en-US" dirty="0" smtClean="0"/>
              <a:t>worker = </a:t>
            </a:r>
            <a:r>
              <a:rPr lang="en-US" dirty="0"/>
              <a:t>44 </a:t>
            </a:r>
            <a:r>
              <a:rPr lang="en-US" dirty="0" err="1" smtClean="0"/>
              <a:t>mrem</a:t>
            </a:r>
            <a:endParaRPr lang="en-US" dirty="0" smtClean="0"/>
          </a:p>
          <a:p>
            <a:pPr marL="0" indent="0">
              <a:lnSpc>
                <a:spcPct val="90000"/>
              </a:lnSpc>
              <a:buNone/>
            </a:pPr>
            <a:endParaRPr lang="en-US" dirty="0" smtClean="0"/>
          </a:p>
          <a:p>
            <a:pPr marL="0" indent="0">
              <a:lnSpc>
                <a:spcPct val="90000"/>
              </a:lnSpc>
              <a:buNone/>
            </a:pPr>
            <a:r>
              <a:rPr lang="en-US" dirty="0" smtClean="0"/>
              <a:t>   Limit to radiation worker = 5000 </a:t>
            </a:r>
            <a:r>
              <a:rPr lang="en-US" dirty="0" err="1" smtClean="0"/>
              <a:t>mrem</a:t>
            </a:r>
            <a:endParaRPr lang="en-US" dirty="0"/>
          </a:p>
          <a:p>
            <a:pPr>
              <a:lnSpc>
                <a:spcPct val="90000"/>
              </a:lnSpc>
              <a:buClr>
                <a:schemeClr val="tx1"/>
              </a:buClr>
              <a:buFontTx/>
              <a:buNone/>
            </a:pPr>
            <a:r>
              <a:rPr lang="en-US" sz="4400" dirty="0"/>
              <a:t>         </a:t>
            </a:r>
            <a:r>
              <a:rPr lang="en-US" sz="2000" dirty="0"/>
              <a:t>                 </a:t>
            </a:r>
          </a:p>
          <a:p>
            <a:pPr>
              <a:lnSpc>
                <a:spcPct val="90000"/>
              </a:lnSpc>
              <a:buFontTx/>
              <a:buNone/>
            </a:pPr>
            <a:endParaRPr lang="en-US" sz="2400" dirty="0"/>
          </a:p>
          <a:p>
            <a:pPr>
              <a:lnSpc>
                <a:spcPct val="90000"/>
              </a:lnSpc>
            </a:pPr>
            <a:endParaRPr lang="en-US" sz="2800" dirty="0"/>
          </a:p>
        </p:txBody>
      </p:sp>
    </p:spTree>
    <p:extLst>
      <p:ext uri="{BB962C8B-B14F-4D97-AF65-F5344CB8AC3E}">
        <p14:creationId xmlns:p14="http://schemas.microsoft.com/office/powerpoint/2010/main" val="1271063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Typical Doses (</a:t>
            </a:r>
            <a:r>
              <a:rPr lang="en-US" dirty="0" err="1" smtClean="0"/>
              <a:t>mrem</a:t>
            </a:r>
            <a:r>
              <a:rPr lang="en-US" dirty="0" smtClean="0"/>
              <a:t>)</a:t>
            </a:r>
          </a:p>
        </p:txBody>
      </p:sp>
      <p:sp>
        <p:nvSpPr>
          <p:cNvPr id="13315" name="Content Placeholder 2"/>
          <p:cNvSpPr>
            <a:spLocks noGrp="1"/>
          </p:cNvSpPr>
          <p:nvPr>
            <p:ph idx="1"/>
          </p:nvPr>
        </p:nvSpPr>
        <p:spPr>
          <a:xfrm>
            <a:off x="685800" y="1493837"/>
            <a:ext cx="8229600" cy="4525963"/>
          </a:xfrm>
        </p:spPr>
        <p:txBody>
          <a:bodyPr>
            <a:normAutofit/>
          </a:bodyPr>
          <a:lstStyle/>
          <a:p>
            <a:pPr eaLnBrk="1" hangingPunct="1">
              <a:buFontTx/>
              <a:buNone/>
            </a:pPr>
            <a:r>
              <a:rPr lang="en-US" sz="2800" dirty="0" smtClean="0"/>
              <a:t>Airport Screening			       0.010</a:t>
            </a:r>
          </a:p>
          <a:p>
            <a:pPr eaLnBrk="1" hangingPunct="1">
              <a:buFontTx/>
              <a:buNone/>
            </a:pPr>
            <a:r>
              <a:rPr lang="en-US" sz="2800" dirty="0" smtClean="0"/>
              <a:t>NY to London by air                               5</a:t>
            </a:r>
          </a:p>
          <a:p>
            <a:pPr eaLnBrk="1" hangingPunct="1">
              <a:buFontTx/>
              <a:buNone/>
            </a:pPr>
            <a:r>
              <a:rPr lang="en-US" sz="2800" dirty="0" smtClean="0"/>
              <a:t>Chest X-Ray                                  	     10 </a:t>
            </a:r>
            <a:endParaRPr lang="en-US" sz="2800" i="1" dirty="0" smtClean="0"/>
          </a:p>
          <a:p>
            <a:pPr eaLnBrk="1" hangingPunct="1">
              <a:buFontTx/>
              <a:buNone/>
            </a:pPr>
            <a:r>
              <a:rPr lang="en-US" sz="2800" dirty="0" smtClean="0"/>
              <a:t>Natural bkgd. (annual)                  	   300</a:t>
            </a:r>
          </a:p>
          <a:p>
            <a:pPr eaLnBrk="1" hangingPunct="1">
              <a:buFontTx/>
              <a:buNone/>
            </a:pPr>
            <a:r>
              <a:rPr lang="en-US" sz="2800" dirty="0" smtClean="0"/>
              <a:t>CT Scan -Abdomen                   	1,000   </a:t>
            </a:r>
          </a:p>
          <a:p>
            <a:pPr eaLnBrk="1" hangingPunct="1">
              <a:buFontTx/>
              <a:buNone/>
            </a:pPr>
            <a:r>
              <a:rPr lang="en-US" sz="2800" dirty="0" smtClean="0"/>
              <a:t>Occupational annual limit         	5,000 </a:t>
            </a:r>
          </a:p>
          <a:p>
            <a:pPr eaLnBrk="1" hangingPunct="1">
              <a:buFontTx/>
              <a:buNone/>
            </a:pPr>
            <a:r>
              <a:rPr lang="en-US" sz="2800" dirty="0" smtClean="0"/>
              <a:t>50% survival (whole body)	      400,000</a:t>
            </a:r>
          </a:p>
          <a:p>
            <a:pPr eaLnBrk="1" hangingPunct="1">
              <a:buFontTx/>
              <a:buNone/>
            </a:pPr>
            <a:r>
              <a:rPr lang="en-US" sz="2800" dirty="0" smtClean="0"/>
              <a:t>Radiotherapy (tumor)           	   8,000,000</a:t>
            </a:r>
          </a:p>
          <a:p>
            <a:pPr eaLnBrk="1" hangingPunct="1">
              <a:buFontTx/>
              <a:buNone/>
            </a:pPr>
            <a:endParaRPr lang="en-US" sz="2800" dirty="0" smtClean="0"/>
          </a:p>
          <a:p>
            <a:pPr eaLnBrk="1" hangingPunct="1">
              <a:buFontTx/>
              <a:buNone/>
            </a:pPr>
            <a:endParaRPr lang="en-US" sz="2800" dirty="0" smtClean="0"/>
          </a:p>
          <a:p>
            <a:endParaRPr lang="en-US" sz="2800" dirty="0" smtClean="0"/>
          </a:p>
        </p:txBody>
      </p:sp>
    </p:spTree>
    <p:extLst>
      <p:ext uri="{BB962C8B-B14F-4D97-AF65-F5344CB8AC3E}">
        <p14:creationId xmlns:p14="http://schemas.microsoft.com/office/powerpoint/2010/main" val="3518777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sz="5400" dirty="0">
                <a:solidFill>
                  <a:schemeClr val="folHlink"/>
                </a:solidFill>
              </a:rPr>
              <a:t>Contamination </a:t>
            </a:r>
            <a:r>
              <a:rPr lang="en-US" sz="5400" dirty="0" smtClean="0">
                <a:solidFill>
                  <a:schemeClr val="folHlink"/>
                </a:solidFill>
              </a:rPr>
              <a:t>?</a:t>
            </a:r>
            <a:endParaRPr lang="en-US" sz="5400" dirty="0">
              <a:solidFill>
                <a:schemeClr val="folHlink"/>
              </a:solidFill>
            </a:endParaRPr>
          </a:p>
        </p:txBody>
      </p:sp>
      <p:sp>
        <p:nvSpPr>
          <p:cNvPr id="1496067" name="Rectangle 3"/>
          <p:cNvSpPr>
            <a:spLocks noGrp="1" noChangeArrowheads="1"/>
          </p:cNvSpPr>
          <p:nvPr>
            <p:ph type="body" idx="1"/>
          </p:nvPr>
        </p:nvSpPr>
        <p:spPr/>
        <p:txBody>
          <a:bodyPr/>
          <a:lstStyle/>
          <a:p>
            <a:pPr>
              <a:buClr>
                <a:schemeClr val="tx1"/>
              </a:buClr>
            </a:pPr>
            <a:r>
              <a:rPr lang="en-US" sz="4000"/>
              <a:t>Contamination is radioactive material in an undesirable location.</a:t>
            </a:r>
          </a:p>
          <a:p>
            <a:pPr>
              <a:buClr>
                <a:schemeClr val="tx1"/>
              </a:buClr>
            </a:pPr>
            <a:endParaRPr lang="en-US"/>
          </a:p>
          <a:p>
            <a:pPr>
              <a:buClr>
                <a:schemeClr val="tx1"/>
              </a:buClr>
              <a:buFontTx/>
              <a:buNone/>
            </a:pPr>
            <a:endParaRPr lang="en-US"/>
          </a:p>
          <a:p>
            <a:endParaRPr lang="en-US"/>
          </a:p>
        </p:txBody>
      </p:sp>
    </p:spTree>
    <p:custDataLst>
      <p:tags r:id="rId1"/>
    </p:custDataLst>
    <p:extLst>
      <p:ext uri="{BB962C8B-B14F-4D97-AF65-F5344CB8AC3E}">
        <p14:creationId xmlns:p14="http://schemas.microsoft.com/office/powerpoint/2010/main" val="327480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6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aminationVsExposure-notit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314"/>
            <a:ext cx="9144000" cy="6705600"/>
          </a:xfrm>
          <a:prstGeom prst="rect">
            <a:avLst/>
          </a:prstGeom>
        </p:spPr>
      </p:pic>
    </p:spTree>
    <p:extLst>
      <p:ext uri="{BB962C8B-B14F-4D97-AF65-F5344CB8AC3E}">
        <p14:creationId xmlns:p14="http://schemas.microsoft.com/office/powerpoint/2010/main" val="28451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noFill/>
        </p:spPr>
        <p:txBody>
          <a:bodyPr>
            <a:normAutofit fontScale="90000"/>
          </a:bodyPr>
          <a:lstStyle/>
          <a:p>
            <a:r>
              <a:rPr lang="en-US" altLang="en-US" dirty="0">
                <a:solidFill>
                  <a:schemeClr val="accent2"/>
                </a:solidFill>
              </a:rPr>
              <a:t>Radiation is a type of energy; Contamination is </a:t>
            </a:r>
            <a:r>
              <a:rPr lang="en-US" altLang="en-US" dirty="0" smtClean="0">
                <a:solidFill>
                  <a:schemeClr val="accent2"/>
                </a:solidFill>
              </a:rPr>
              <a:t>material</a:t>
            </a:r>
            <a:endParaRPr lang="en-US" altLang="en-US" dirty="0">
              <a:solidFill>
                <a:schemeClr val="accent2"/>
              </a:solidFill>
            </a:endParaRPr>
          </a:p>
        </p:txBody>
      </p:sp>
      <p:pic>
        <p:nvPicPr>
          <p:cNvPr id="1498115" name="Picture 3" descr="00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1905000"/>
            <a:ext cx="2120900" cy="2408238"/>
          </a:xfrm>
          <a:prstGeom prst="rect">
            <a:avLst/>
          </a:prstGeom>
          <a:noFill/>
          <a:extLst>
            <a:ext uri="{909E8E84-426E-40DD-AFC4-6F175D3DCCD1}">
              <a14:hiddenFill xmlns:a14="http://schemas.microsoft.com/office/drawing/2010/main">
                <a:solidFill>
                  <a:srgbClr val="FFFFFF"/>
                </a:solidFill>
              </a14:hiddenFill>
            </a:ext>
          </a:extLst>
        </p:spPr>
      </p:pic>
      <p:pic>
        <p:nvPicPr>
          <p:cNvPr id="1498116" name="Picture 4" descr="005"/>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t="11046"/>
          <a:stretch>
            <a:fillRect/>
          </a:stretch>
        </p:blipFill>
        <p:spPr bwMode="auto">
          <a:xfrm>
            <a:off x="762000" y="2286000"/>
            <a:ext cx="32766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498117" name="Picture 5" descr="004"/>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2743200" y="4343400"/>
            <a:ext cx="3429000" cy="171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797152"/>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229600" cy="1143000"/>
          </a:xfrm>
        </p:spPr>
        <p:txBody>
          <a:bodyPr/>
          <a:lstStyle/>
          <a:p>
            <a:r>
              <a:rPr lang="en-US" dirty="0" smtClean="0"/>
              <a:t>A Radiation Primer</a:t>
            </a:r>
            <a:endParaRPr lang="en-US" dirty="0"/>
          </a:p>
        </p:txBody>
      </p:sp>
      <p:sp>
        <p:nvSpPr>
          <p:cNvPr id="6" name="Content Placeholder 5"/>
          <p:cNvSpPr>
            <a:spLocks noGrp="1"/>
          </p:cNvSpPr>
          <p:nvPr>
            <p:ph idx="1"/>
          </p:nvPr>
        </p:nvSpPr>
        <p:spPr>
          <a:xfrm>
            <a:off x="457200" y="1828800"/>
            <a:ext cx="8229600" cy="4068763"/>
          </a:xfrm>
        </p:spPr>
        <p:txBody>
          <a:bodyPr>
            <a:normAutofit/>
          </a:bodyPr>
          <a:lstStyle/>
          <a:p>
            <a:pPr algn="ctr">
              <a:buNone/>
            </a:pPr>
            <a:r>
              <a:rPr lang="en-US" dirty="0" smtClean="0"/>
              <a:t>What is radiation?</a:t>
            </a:r>
          </a:p>
          <a:p>
            <a:pPr algn="ctr">
              <a:buNone/>
            </a:pPr>
            <a:endParaRPr lang="en-US" dirty="0" smtClean="0"/>
          </a:p>
          <a:p>
            <a:pPr algn="ctr">
              <a:buNone/>
            </a:pPr>
            <a:r>
              <a:rPr lang="en-US" dirty="0" smtClean="0"/>
              <a:t>What is radioactive material?</a:t>
            </a:r>
          </a:p>
          <a:p>
            <a:pPr algn="ctr">
              <a:buNone/>
            </a:pPr>
            <a:endParaRPr lang="en-US" dirty="0" smtClean="0"/>
          </a:p>
          <a:p>
            <a:pPr algn="ctr">
              <a:buNone/>
            </a:pPr>
            <a:r>
              <a:rPr lang="en-US" dirty="0" smtClean="0"/>
              <a:t>Difference between radiation exposure and radiation contamination</a:t>
            </a:r>
          </a:p>
          <a:p>
            <a:pPr algn="ctr">
              <a:buNone/>
            </a:pPr>
            <a:endParaRPr lang="en-US" dirty="0" smtClean="0"/>
          </a:p>
        </p:txBody>
      </p:sp>
    </p:spTree>
    <p:extLst>
      <p:ext uri="{BB962C8B-B14F-4D97-AF65-F5344CB8AC3E}">
        <p14:creationId xmlns:p14="http://schemas.microsoft.com/office/powerpoint/2010/main" val="1128479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57200"/>
            <a:ext cx="8229600" cy="1143000"/>
          </a:xfrm>
        </p:spPr>
        <p:txBody>
          <a:bodyPr/>
          <a:lstStyle/>
          <a:p>
            <a:r>
              <a:rPr lang="en-US" dirty="0" smtClean="0"/>
              <a:t>Controlling </a:t>
            </a:r>
            <a:r>
              <a:rPr lang="en-US" dirty="0" smtClean="0"/>
              <a:t>Radiation Dose</a:t>
            </a:r>
            <a:endParaRPr lang="en-US" dirty="0" smtClean="0"/>
          </a:p>
        </p:txBody>
      </p:sp>
      <p:sp>
        <p:nvSpPr>
          <p:cNvPr id="7171" name="Content Placeholder 2"/>
          <p:cNvSpPr>
            <a:spLocks noGrp="1"/>
          </p:cNvSpPr>
          <p:nvPr>
            <p:ph idx="1"/>
          </p:nvPr>
        </p:nvSpPr>
        <p:spPr>
          <a:xfrm>
            <a:off x="1219200" y="1600201"/>
            <a:ext cx="6705600" cy="3581400"/>
          </a:xfrm>
        </p:spPr>
        <p:txBody>
          <a:bodyPr/>
          <a:lstStyle/>
          <a:p>
            <a:r>
              <a:rPr lang="en-US" dirty="0" smtClean="0"/>
              <a:t>Time (half the time = half the dose)</a:t>
            </a:r>
            <a:endParaRPr lang="en-US" dirty="0" smtClean="0"/>
          </a:p>
          <a:p>
            <a:r>
              <a:rPr lang="en-US" dirty="0" smtClean="0"/>
              <a:t>Distance (dose falls off as the </a:t>
            </a:r>
            <a:r>
              <a:rPr lang="en-US" u="sng" dirty="0" smtClean="0"/>
              <a:t>square</a:t>
            </a:r>
            <a:r>
              <a:rPr lang="en-US" dirty="0" smtClean="0"/>
              <a:t> of the distance = 1/r</a:t>
            </a:r>
            <a:r>
              <a:rPr lang="en-US" baseline="30000" dirty="0" smtClean="0"/>
              <a:t>2</a:t>
            </a:r>
            <a:r>
              <a:rPr lang="en-US" dirty="0" smtClean="0"/>
              <a:t>)</a:t>
            </a:r>
            <a:endParaRPr lang="en-US" dirty="0" smtClean="0"/>
          </a:p>
          <a:p>
            <a:r>
              <a:rPr lang="en-US" dirty="0" smtClean="0"/>
              <a:t>Shielding</a:t>
            </a:r>
          </a:p>
          <a:p>
            <a:endParaRPr lang="en-US" dirty="0" smtClean="0"/>
          </a:p>
        </p:txBody>
      </p:sp>
    </p:spTree>
    <p:extLst>
      <p:ext uri="{BB962C8B-B14F-4D97-AF65-F5344CB8AC3E}">
        <p14:creationId xmlns:p14="http://schemas.microsoft.com/office/powerpoint/2010/main" val="1026893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Rot="1" noChangeArrowheads="1"/>
          </p:cNvSpPr>
          <p:nvPr>
            <p:ph type="title" idx="4294967295"/>
          </p:nvPr>
        </p:nvSpPr>
        <p:spPr>
          <a:xfrm>
            <a:off x="3048000" y="304800"/>
            <a:ext cx="6096000" cy="868363"/>
          </a:xfrm>
          <a:prstGeom prst="rect">
            <a:avLst/>
          </a:prstGeom>
          <a:noFill/>
        </p:spPr>
        <p:txBody>
          <a:bodyPr lIns="90488" tIns="44450" rIns="90488" bIns="44450"/>
          <a:lstStyle/>
          <a:p>
            <a:r>
              <a:rPr lang="en-US" dirty="0" smtClean="0">
                <a:latin typeface="FrnkGothITC Bk BT" pitchFamily="34" charset="0"/>
              </a:rPr>
              <a:t>Shielding</a:t>
            </a:r>
          </a:p>
        </p:txBody>
      </p:sp>
      <p:pic>
        <p:nvPicPr>
          <p:cNvPr id="31748" name="Picture 4"/>
          <p:cNvPicPr>
            <a:picLocks noChangeAspect="1" noChangeArrowheads="1"/>
          </p:cNvPicPr>
          <p:nvPr/>
        </p:nvPicPr>
        <p:blipFill>
          <a:blip r:embed="rId3" cstate="print"/>
          <a:srcRect/>
          <a:stretch>
            <a:fillRect/>
          </a:stretch>
        </p:blipFill>
        <p:spPr bwMode="auto">
          <a:xfrm>
            <a:off x="5257800" y="1219200"/>
            <a:ext cx="3422650" cy="4419600"/>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srcRect/>
          <a:stretch>
            <a:fillRect/>
          </a:stretch>
        </p:blipFill>
        <p:spPr bwMode="auto">
          <a:xfrm>
            <a:off x="457200" y="1295400"/>
            <a:ext cx="4724400" cy="4264025"/>
          </a:xfrm>
          <a:prstGeom prst="rect">
            <a:avLst/>
          </a:prstGeom>
          <a:noFill/>
          <a:ln w="9525">
            <a:noFill/>
            <a:miter lim="800000"/>
            <a:headEnd/>
            <a:tailEnd/>
          </a:ln>
        </p:spPr>
      </p:pic>
      <p:sp>
        <p:nvSpPr>
          <p:cNvPr id="6" name="TextBox 5"/>
          <p:cNvSpPr txBox="1"/>
          <p:nvPr/>
        </p:nvSpPr>
        <p:spPr>
          <a:xfrm>
            <a:off x="1600200" y="5867400"/>
            <a:ext cx="6629400" cy="307777"/>
          </a:xfrm>
          <a:prstGeom prst="rect">
            <a:avLst/>
          </a:prstGeom>
          <a:noFill/>
        </p:spPr>
        <p:txBody>
          <a:bodyPr wrap="square" rtlCol="0">
            <a:spAutoFit/>
          </a:bodyPr>
          <a:lstStyle/>
          <a:p>
            <a:r>
              <a:rPr lang="en-US" sz="1400" i="1" dirty="0" smtClean="0"/>
              <a:t>Source: Planning Guidance for Response to a Nuclear detonation, 2010.</a:t>
            </a:r>
            <a:endParaRPr lang="en-US" sz="1400" i="1" dirty="0"/>
          </a:p>
        </p:txBody>
      </p:sp>
    </p:spTree>
    <p:extLst>
      <p:ext uri="{BB962C8B-B14F-4D97-AF65-F5344CB8AC3E}">
        <p14:creationId xmlns:p14="http://schemas.microsoft.com/office/powerpoint/2010/main" val="16476069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533400"/>
            <a:ext cx="8229600" cy="1143000"/>
          </a:xfrm>
        </p:spPr>
        <p:txBody>
          <a:bodyPr/>
          <a:lstStyle/>
          <a:p>
            <a:r>
              <a:rPr lang="en-US" smtClean="0"/>
              <a:t>Human Health Effects</a:t>
            </a:r>
          </a:p>
        </p:txBody>
      </p:sp>
      <p:sp>
        <p:nvSpPr>
          <p:cNvPr id="18435" name="Rectangle 3"/>
          <p:cNvSpPr>
            <a:spLocks noGrp="1" noChangeArrowheads="1"/>
          </p:cNvSpPr>
          <p:nvPr>
            <p:ph idx="1"/>
          </p:nvPr>
        </p:nvSpPr>
        <p:spPr>
          <a:xfrm>
            <a:off x="381000" y="1752600"/>
            <a:ext cx="8229600" cy="4495800"/>
          </a:xfrm>
        </p:spPr>
        <p:txBody>
          <a:bodyPr/>
          <a:lstStyle/>
          <a:p>
            <a:pPr>
              <a:buFontTx/>
              <a:buNone/>
            </a:pPr>
            <a:r>
              <a:rPr lang="en-US" dirty="0" smtClean="0"/>
              <a:t>Depending on radiation dose, dose rate, and other parameters (e.g., age): </a:t>
            </a:r>
          </a:p>
          <a:p>
            <a:endParaRPr lang="en-US" dirty="0" smtClean="0"/>
          </a:p>
          <a:p>
            <a:r>
              <a:rPr lang="en-US" dirty="0" smtClean="0"/>
              <a:t>Acute effects (acute radiation syndrome</a:t>
            </a:r>
            <a:r>
              <a:rPr lang="en-US" dirty="0" smtClean="0"/>
              <a:t>)</a:t>
            </a:r>
          </a:p>
          <a:p>
            <a:pPr lvl="1"/>
            <a:r>
              <a:rPr lang="en-US" dirty="0" smtClean="0"/>
              <a:t>Effects are greater on rapidly dividing cells</a:t>
            </a:r>
            <a:r>
              <a:rPr lang="en-US" dirty="0" smtClean="0"/>
              <a:t> </a:t>
            </a:r>
            <a:endParaRPr lang="en-US" dirty="0" smtClean="0"/>
          </a:p>
          <a:p>
            <a:r>
              <a:rPr lang="en-US" dirty="0" smtClean="0"/>
              <a:t>Late effects (cancer)</a:t>
            </a:r>
          </a:p>
          <a:p>
            <a:r>
              <a:rPr lang="en-US" dirty="0" smtClean="0"/>
              <a:t>No observable effects</a:t>
            </a:r>
          </a:p>
          <a:p>
            <a:endParaRPr lang="en-US" dirty="0" smtClean="0"/>
          </a:p>
        </p:txBody>
      </p:sp>
    </p:spTree>
    <p:extLst>
      <p:ext uri="{BB962C8B-B14F-4D97-AF65-F5344CB8AC3E}">
        <p14:creationId xmlns:p14="http://schemas.microsoft.com/office/powerpoint/2010/main" val="2707389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defRPr/>
            </a:pPr>
            <a:r>
              <a:rPr lang="en-US" dirty="0" smtClean="0">
                <a:latin typeface="+mn-lt"/>
              </a:rPr>
              <a:t>Latent Effects</a:t>
            </a:r>
          </a:p>
        </p:txBody>
      </p:sp>
      <p:sp>
        <p:nvSpPr>
          <p:cNvPr id="19459" name="Content Placeholder 2"/>
          <p:cNvSpPr>
            <a:spLocks noGrp="1"/>
          </p:cNvSpPr>
          <p:nvPr>
            <p:ph idx="1"/>
          </p:nvPr>
        </p:nvSpPr>
        <p:spPr/>
        <p:txBody>
          <a:bodyPr/>
          <a:lstStyle/>
          <a:p>
            <a:r>
              <a:rPr lang="en-US" dirty="0" smtClean="0"/>
              <a:t>Cancers: leukemia, breast, thyroid, salivary glands, stomach, colon, lung (&amp; others)</a:t>
            </a:r>
          </a:p>
          <a:p>
            <a:endParaRPr lang="en-US" dirty="0" smtClean="0"/>
          </a:p>
          <a:p>
            <a:r>
              <a:rPr lang="en-US" dirty="0" smtClean="0"/>
              <a:t>Young age at exposure increases risk</a:t>
            </a:r>
          </a:p>
          <a:p>
            <a:endParaRPr lang="en-US" dirty="0" smtClean="0"/>
          </a:p>
          <a:p>
            <a:r>
              <a:rPr lang="en-US" dirty="0" smtClean="0"/>
              <a:t>Risk persists throughout life</a:t>
            </a:r>
          </a:p>
        </p:txBody>
      </p:sp>
    </p:spTree>
    <p:extLst>
      <p:ext uri="{BB962C8B-B14F-4D97-AF65-F5344CB8AC3E}">
        <p14:creationId xmlns:p14="http://schemas.microsoft.com/office/powerpoint/2010/main" val="26812648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808038"/>
          </a:xfrm>
        </p:spPr>
        <p:txBody>
          <a:bodyPr/>
          <a:lstStyle/>
          <a:p>
            <a:pPr eaLnBrk="1" fontAlgn="auto" hangingPunct="1">
              <a:spcAft>
                <a:spcPts val="0"/>
              </a:spcAft>
              <a:defRPr/>
            </a:pPr>
            <a:r>
              <a:rPr lang="en-US" sz="4400" dirty="0" smtClean="0">
                <a:latin typeface="Arial" pitchFamily="34" charset="0"/>
                <a:cs typeface="Arial" pitchFamily="34" charset="0"/>
              </a:rPr>
              <a:t>Review Fundamentals</a:t>
            </a:r>
            <a:endParaRPr lang="en-US" dirty="0"/>
          </a:p>
        </p:txBody>
      </p:sp>
      <p:sp>
        <p:nvSpPr>
          <p:cNvPr id="5" name="Content Placeholder 3"/>
          <p:cNvSpPr>
            <a:spLocks noGrp="1"/>
          </p:cNvSpPr>
          <p:nvPr>
            <p:ph idx="1"/>
          </p:nvPr>
        </p:nvSpPr>
        <p:spPr>
          <a:xfrm>
            <a:off x="457200" y="1676400"/>
            <a:ext cx="6477000" cy="4525963"/>
          </a:xfrm>
        </p:spPr>
        <p:txBody>
          <a:bodyPr/>
          <a:lstStyle/>
          <a:p>
            <a:pPr eaLnBrk="1" fontAlgn="auto" hangingPunct="1">
              <a:lnSpc>
                <a:spcPct val="90000"/>
              </a:lnSpc>
              <a:spcAft>
                <a:spcPts val="0"/>
              </a:spcAft>
              <a:buFontTx/>
              <a:buNone/>
              <a:defRPr/>
            </a:pPr>
            <a:r>
              <a:rPr lang="en-US" sz="3200" b="0" dirty="0" smtClean="0"/>
              <a:t>Difference between:</a:t>
            </a:r>
          </a:p>
          <a:p>
            <a:pPr eaLnBrk="1" fontAlgn="auto" hangingPunct="1">
              <a:lnSpc>
                <a:spcPct val="90000"/>
              </a:lnSpc>
              <a:spcAft>
                <a:spcPts val="0"/>
              </a:spcAft>
              <a:buFontTx/>
              <a:buNone/>
              <a:defRPr/>
            </a:pPr>
            <a:r>
              <a:rPr lang="en-US" sz="3200" dirty="0" smtClean="0">
                <a:solidFill>
                  <a:schemeClr val="bg1"/>
                </a:solidFill>
              </a:rPr>
              <a:t>			</a:t>
            </a:r>
            <a:r>
              <a:rPr lang="en-US" sz="3200" dirty="0" smtClean="0">
                <a:solidFill>
                  <a:srgbClr val="0070C0"/>
                </a:solidFill>
              </a:rPr>
              <a:t> </a:t>
            </a:r>
            <a:r>
              <a:rPr lang="en-US" sz="3200" dirty="0" smtClean="0">
                <a:solidFill>
                  <a:schemeClr val="accent1"/>
                </a:solidFill>
              </a:rPr>
              <a:t>– Radioactive material</a:t>
            </a:r>
          </a:p>
          <a:p>
            <a:pPr eaLnBrk="1" fontAlgn="auto" hangingPunct="1">
              <a:lnSpc>
                <a:spcPct val="90000"/>
              </a:lnSpc>
              <a:spcAft>
                <a:spcPts val="0"/>
              </a:spcAft>
              <a:buFontTx/>
              <a:buNone/>
              <a:defRPr/>
            </a:pPr>
            <a:r>
              <a:rPr lang="en-US" sz="3200" dirty="0" smtClean="0">
                <a:solidFill>
                  <a:srgbClr val="00FF99"/>
                </a:solidFill>
              </a:rPr>
              <a:t>			</a:t>
            </a:r>
            <a:r>
              <a:rPr lang="en-US" sz="3200" dirty="0" smtClean="0">
                <a:solidFill>
                  <a:schemeClr val="tx1"/>
                </a:solidFill>
              </a:rPr>
              <a:t> – Radiation</a:t>
            </a:r>
          </a:p>
          <a:p>
            <a:pPr eaLnBrk="1" fontAlgn="auto" hangingPunct="1">
              <a:lnSpc>
                <a:spcPct val="90000"/>
              </a:lnSpc>
              <a:spcAft>
                <a:spcPts val="0"/>
              </a:spcAft>
              <a:buFontTx/>
              <a:buNone/>
              <a:defRPr/>
            </a:pPr>
            <a:endParaRPr lang="en-US" sz="3200" dirty="0" smtClean="0">
              <a:solidFill>
                <a:srgbClr val="00FF99"/>
              </a:solidFill>
            </a:endParaRPr>
          </a:p>
          <a:p>
            <a:pPr eaLnBrk="1" fontAlgn="auto" hangingPunct="1">
              <a:lnSpc>
                <a:spcPct val="90000"/>
              </a:lnSpc>
              <a:spcAft>
                <a:spcPts val="0"/>
              </a:spcAft>
              <a:buFontTx/>
              <a:buNone/>
              <a:defRPr/>
            </a:pPr>
            <a:r>
              <a:rPr lang="en-US" sz="3200" b="0" dirty="0" smtClean="0"/>
              <a:t>Difference between being:</a:t>
            </a:r>
          </a:p>
          <a:p>
            <a:pPr eaLnBrk="1" fontAlgn="auto" hangingPunct="1">
              <a:lnSpc>
                <a:spcPct val="90000"/>
              </a:lnSpc>
              <a:spcAft>
                <a:spcPts val="0"/>
              </a:spcAft>
              <a:buFontTx/>
              <a:buNone/>
              <a:defRPr/>
            </a:pPr>
            <a:r>
              <a:rPr lang="en-US" sz="3200" dirty="0" smtClean="0"/>
              <a:t>			</a:t>
            </a:r>
            <a:r>
              <a:rPr lang="en-US" sz="3200" dirty="0" smtClean="0">
                <a:solidFill>
                  <a:schemeClr val="accent1"/>
                </a:solidFill>
              </a:rPr>
              <a:t>– Contaminated </a:t>
            </a:r>
          </a:p>
          <a:p>
            <a:pPr eaLnBrk="1" fontAlgn="auto" hangingPunct="1">
              <a:lnSpc>
                <a:spcPct val="90000"/>
              </a:lnSpc>
              <a:spcAft>
                <a:spcPts val="0"/>
              </a:spcAft>
              <a:buFontTx/>
              <a:buNone/>
              <a:defRPr/>
            </a:pPr>
            <a:r>
              <a:rPr lang="en-US" sz="3200" dirty="0" smtClean="0">
                <a:solidFill>
                  <a:srgbClr val="00FF99"/>
                </a:solidFill>
              </a:rPr>
              <a:t>			</a:t>
            </a:r>
            <a:r>
              <a:rPr lang="en-US" sz="3200" dirty="0" smtClean="0">
                <a:solidFill>
                  <a:schemeClr val="tx1"/>
                </a:solidFill>
              </a:rPr>
              <a:t>– Irradiated (exposed)</a:t>
            </a:r>
          </a:p>
        </p:txBody>
      </p:sp>
      <p:sp>
        <p:nvSpPr>
          <p:cNvPr id="15364" name="Text Box 7"/>
          <p:cNvSpPr txBox="1">
            <a:spLocks noChangeArrowheads="1"/>
          </p:cNvSpPr>
          <p:nvPr/>
        </p:nvSpPr>
        <p:spPr bwMode="auto">
          <a:xfrm>
            <a:off x="7010400" y="3886200"/>
            <a:ext cx="1905000" cy="1570038"/>
          </a:xfrm>
          <a:prstGeom prst="rect">
            <a:avLst/>
          </a:prstGeom>
          <a:noFill/>
          <a:ln w="9525">
            <a:noFill/>
            <a:miter lim="800000"/>
            <a:headEnd/>
            <a:tailEnd/>
          </a:ln>
        </p:spPr>
        <p:txBody>
          <a:bodyPr>
            <a:spAutoFit/>
          </a:bodyPr>
          <a:lstStyle/>
          <a:p>
            <a:pPr algn="ctr"/>
            <a:r>
              <a:rPr lang="en-US" sz="2200" b="1" dirty="0">
                <a:solidFill>
                  <a:schemeClr val="accent1"/>
                </a:solidFill>
                <a:latin typeface="Myriad Web Pro" charset="0"/>
              </a:rPr>
              <a:t> </a:t>
            </a:r>
            <a:r>
              <a:rPr lang="en-US" sz="3200" b="1" dirty="0">
                <a:solidFill>
                  <a:schemeClr val="accent1"/>
                </a:solidFill>
                <a:latin typeface="Myriad Web Pro" charset="0"/>
              </a:rPr>
              <a:t>External &amp;</a:t>
            </a:r>
          </a:p>
          <a:p>
            <a:pPr algn="ctr"/>
            <a:r>
              <a:rPr lang="en-US" sz="3200" b="1" dirty="0">
                <a:solidFill>
                  <a:schemeClr val="accent1"/>
                </a:solidFill>
                <a:latin typeface="Myriad Web Pro" charset="0"/>
              </a:rPr>
              <a:t>Internal</a:t>
            </a:r>
          </a:p>
        </p:txBody>
      </p:sp>
      <p:cxnSp>
        <p:nvCxnSpPr>
          <p:cNvPr id="7" name="Straight Arrow Connector 6"/>
          <p:cNvCxnSpPr/>
          <p:nvPr/>
        </p:nvCxnSpPr>
        <p:spPr>
          <a:xfrm>
            <a:off x="5486400" y="4648200"/>
            <a:ext cx="1600200" cy="158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69052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81000"/>
            <a:ext cx="8229600" cy="1143000"/>
          </a:xfrm>
        </p:spPr>
        <p:txBody>
          <a:bodyPr/>
          <a:lstStyle/>
          <a:p>
            <a:pPr eaLnBrk="1" hangingPunct="1"/>
            <a:r>
              <a:rPr lang="en-US" dirty="0" smtClean="0"/>
              <a:t>Key Points </a:t>
            </a:r>
          </a:p>
        </p:txBody>
      </p:sp>
      <p:sp>
        <p:nvSpPr>
          <p:cNvPr id="7" name="Content Placeholder 6"/>
          <p:cNvSpPr>
            <a:spLocks noGrp="1"/>
          </p:cNvSpPr>
          <p:nvPr>
            <p:ph idx="1"/>
          </p:nvPr>
        </p:nvSpPr>
        <p:spPr>
          <a:xfrm>
            <a:off x="304800" y="1524000"/>
            <a:ext cx="8686800" cy="4525963"/>
          </a:xfrm>
        </p:spPr>
        <p:txBody>
          <a:bodyPr>
            <a:normAutofit/>
          </a:bodyPr>
          <a:lstStyle/>
          <a:p>
            <a:pPr>
              <a:lnSpc>
                <a:spcPct val="130000"/>
              </a:lnSpc>
            </a:pPr>
            <a:r>
              <a:rPr lang="en-US" dirty="0" smtClean="0"/>
              <a:t>Radiation types: alpha, beta, </a:t>
            </a:r>
            <a:r>
              <a:rPr lang="en-US" dirty="0" smtClean="0"/>
              <a:t>gamma, neutron</a:t>
            </a:r>
            <a:endParaRPr lang="en-US" dirty="0" smtClean="0"/>
          </a:p>
          <a:p>
            <a:pPr>
              <a:lnSpc>
                <a:spcPct val="130000"/>
              </a:lnSpc>
            </a:pPr>
            <a:r>
              <a:rPr lang="en-US" dirty="0" smtClean="0"/>
              <a:t>Radiation and radioactivity are part of our natural environment </a:t>
            </a:r>
          </a:p>
          <a:p>
            <a:pPr>
              <a:lnSpc>
                <a:spcPct val="130000"/>
              </a:lnSpc>
            </a:pPr>
            <a:r>
              <a:rPr lang="en-US" dirty="0" smtClean="0"/>
              <a:t>Radioactive contamination is not immediately life threatening.</a:t>
            </a:r>
          </a:p>
          <a:p>
            <a:pPr>
              <a:lnSpc>
                <a:spcPct val="130000"/>
              </a:lnSpc>
            </a:pPr>
            <a:r>
              <a:rPr lang="en-US" dirty="0" smtClean="0"/>
              <a:t>Decontamination is relatively simple.</a:t>
            </a:r>
          </a:p>
          <a:p>
            <a:pPr>
              <a:buNone/>
            </a:pPr>
            <a:endParaRPr lang="en-US" dirty="0"/>
          </a:p>
        </p:txBody>
      </p:sp>
    </p:spTree>
    <p:extLst>
      <p:ext uri="{BB962C8B-B14F-4D97-AF65-F5344CB8AC3E}">
        <p14:creationId xmlns:p14="http://schemas.microsoft.com/office/powerpoint/2010/main" val="984434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457200"/>
            <a:ext cx="7696200" cy="944563"/>
          </a:xfrm>
        </p:spPr>
        <p:txBody>
          <a:bodyPr/>
          <a:lstStyle/>
          <a:p>
            <a:pPr eaLnBrk="1" hangingPunct="1"/>
            <a:r>
              <a:rPr lang="en-US" sz="3200" smtClean="0"/>
              <a:t>The Radioactive Atom</a:t>
            </a:r>
          </a:p>
        </p:txBody>
      </p:sp>
      <p:pic>
        <p:nvPicPr>
          <p:cNvPr id="112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0"/>
            <a:ext cx="666591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65780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457200"/>
            <a:ext cx="7696200" cy="944563"/>
          </a:xfrm>
        </p:spPr>
        <p:txBody>
          <a:bodyPr/>
          <a:lstStyle/>
          <a:p>
            <a:pPr eaLnBrk="1" hangingPunct="1"/>
            <a:r>
              <a:rPr lang="en-US" sz="3200" dirty="0" smtClean="0"/>
              <a:t>Penetration Abilities</a:t>
            </a:r>
          </a:p>
        </p:txBody>
      </p:sp>
      <p:sp>
        <p:nvSpPr>
          <p:cNvPr id="5" name="TextBox 4"/>
          <p:cNvSpPr txBox="1"/>
          <p:nvPr/>
        </p:nvSpPr>
        <p:spPr>
          <a:xfrm>
            <a:off x="6248400" y="1447800"/>
            <a:ext cx="2552700" cy="4031873"/>
          </a:xfrm>
          <a:prstGeom prst="rect">
            <a:avLst/>
          </a:prstGeom>
          <a:solidFill>
            <a:schemeClr val="bg2"/>
          </a:solidFill>
        </p:spPr>
        <p:txBody>
          <a:bodyPr wrap="square">
            <a:spAutoFit/>
          </a:bodyPr>
          <a:lstStyle/>
          <a:p>
            <a:pPr algn="ctr">
              <a:defRPr/>
            </a:pPr>
            <a:endParaRPr lang="en-US" sz="1600" dirty="0" smtClean="0">
              <a:latin typeface="+mj-lt"/>
            </a:endParaRPr>
          </a:p>
          <a:p>
            <a:pPr algn="ctr">
              <a:defRPr/>
            </a:pPr>
            <a:r>
              <a:rPr lang="en-US" sz="1600" dirty="0" smtClean="0">
                <a:latin typeface="+mj-lt"/>
              </a:rPr>
              <a:t>Especially </a:t>
            </a:r>
            <a:r>
              <a:rPr lang="en-US" sz="1600" dirty="0">
                <a:latin typeface="+mj-lt"/>
              </a:rPr>
              <a:t>damaging to internal tissues if inhaled or swallowed</a:t>
            </a:r>
          </a:p>
          <a:p>
            <a:pPr algn="ctr">
              <a:defRPr/>
            </a:pPr>
            <a:endParaRPr lang="en-US" sz="1600" dirty="0">
              <a:latin typeface="+mj-lt"/>
            </a:endParaRPr>
          </a:p>
          <a:p>
            <a:pPr algn="ctr">
              <a:defRPr/>
            </a:pPr>
            <a:endParaRPr lang="en-US" sz="1600" dirty="0">
              <a:latin typeface="+mj-lt"/>
            </a:endParaRPr>
          </a:p>
          <a:p>
            <a:pPr algn="ctr">
              <a:defRPr/>
            </a:pPr>
            <a:endParaRPr lang="en-US" sz="1600" dirty="0">
              <a:latin typeface="+mj-lt"/>
            </a:endParaRPr>
          </a:p>
          <a:p>
            <a:pPr algn="ctr">
              <a:defRPr/>
            </a:pPr>
            <a:r>
              <a:rPr lang="en-US" sz="1600" dirty="0">
                <a:latin typeface="+mj-lt"/>
              </a:rPr>
              <a:t>Damaging to internal tissues if inhaled or swallowed and can cause external skin burns</a:t>
            </a:r>
          </a:p>
          <a:p>
            <a:pPr algn="ctr">
              <a:defRPr/>
            </a:pPr>
            <a:endParaRPr lang="en-US" sz="1600" dirty="0">
              <a:latin typeface="+mj-lt"/>
            </a:endParaRPr>
          </a:p>
          <a:p>
            <a:pPr algn="ctr">
              <a:defRPr/>
            </a:pPr>
            <a:endParaRPr lang="en-US" sz="1600" dirty="0" smtClean="0">
              <a:latin typeface="+mj-lt"/>
            </a:endParaRPr>
          </a:p>
          <a:p>
            <a:pPr algn="ctr">
              <a:defRPr/>
            </a:pPr>
            <a:endParaRPr lang="en-US" sz="1600" dirty="0">
              <a:latin typeface="+mj-lt"/>
            </a:endParaRPr>
          </a:p>
          <a:p>
            <a:pPr algn="ctr">
              <a:defRPr/>
            </a:pPr>
            <a:r>
              <a:rPr lang="en-US" sz="1600" dirty="0">
                <a:latin typeface="+mj-lt"/>
              </a:rPr>
              <a:t>Damaging to tissues externally and </a:t>
            </a:r>
            <a:r>
              <a:rPr lang="en-US" sz="1600" dirty="0" smtClean="0">
                <a:latin typeface="+mj-lt"/>
              </a:rPr>
              <a:t>internally</a:t>
            </a:r>
          </a:p>
        </p:txBody>
      </p:sp>
      <p:pic>
        <p:nvPicPr>
          <p:cNvPr id="6147" name="Picture 37" descr="penetration of radiation copy.jpg"/>
          <p:cNvPicPr>
            <a:picLocks noChangeAspect="1"/>
          </p:cNvPicPr>
          <p:nvPr/>
        </p:nvPicPr>
        <p:blipFill>
          <a:blip r:embed="rId3" cstate="print"/>
          <a:srcRect/>
          <a:stretch>
            <a:fillRect/>
          </a:stretch>
        </p:blipFill>
        <p:spPr bwMode="auto">
          <a:xfrm>
            <a:off x="381000" y="1447800"/>
            <a:ext cx="5943600" cy="4523434"/>
          </a:xfrm>
          <a:prstGeom prst="rect">
            <a:avLst/>
          </a:prstGeom>
          <a:noFill/>
          <a:ln w="9525">
            <a:noFill/>
            <a:miter lim="800000"/>
            <a:headEnd/>
            <a:tailEnd/>
          </a:ln>
        </p:spPr>
      </p:pic>
    </p:spTree>
    <p:extLst>
      <p:ext uri="{BB962C8B-B14F-4D97-AF65-F5344CB8AC3E}">
        <p14:creationId xmlns:p14="http://schemas.microsoft.com/office/powerpoint/2010/main" val="292300342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phaBetaGamma-notit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9144000" cy="6705600"/>
          </a:xfrm>
          <a:prstGeom prst="rect">
            <a:avLst/>
          </a:prstGeom>
        </p:spPr>
      </p:pic>
    </p:spTree>
    <p:extLst>
      <p:ext uri="{BB962C8B-B14F-4D97-AF65-F5344CB8AC3E}">
        <p14:creationId xmlns:p14="http://schemas.microsoft.com/office/powerpoint/2010/main" val="17074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2" name="Rectangle 4"/>
          <p:cNvSpPr>
            <a:spLocks noGrp="1" noChangeArrowheads="1"/>
          </p:cNvSpPr>
          <p:nvPr>
            <p:ph type="title"/>
          </p:nvPr>
        </p:nvSpPr>
        <p:spPr>
          <a:xfrm>
            <a:off x="2133600" y="228600"/>
            <a:ext cx="4191000" cy="533400"/>
          </a:xfrm>
        </p:spPr>
        <p:txBody>
          <a:bodyPr>
            <a:noAutofit/>
          </a:bodyPr>
          <a:lstStyle/>
          <a:p>
            <a:pPr>
              <a:tabLst>
                <a:tab pos="284163" algn="l"/>
              </a:tabLst>
            </a:pPr>
            <a:r>
              <a:rPr lang="en-US" sz="4000" dirty="0">
                <a:effectLst/>
              </a:rPr>
              <a:t>Alpha </a:t>
            </a:r>
            <a:r>
              <a:rPr lang="en-US" sz="4000" dirty="0" smtClean="0">
                <a:effectLst/>
              </a:rPr>
              <a:t>Particles</a:t>
            </a:r>
            <a:endParaRPr lang="en-US" sz="4000" dirty="0">
              <a:effectLst/>
            </a:endParaRPr>
          </a:p>
        </p:txBody>
      </p:sp>
      <p:sp>
        <p:nvSpPr>
          <p:cNvPr id="1461253" name="Text Box 5"/>
          <p:cNvSpPr txBox="1">
            <a:spLocks noChangeArrowheads="1"/>
          </p:cNvSpPr>
          <p:nvPr/>
        </p:nvSpPr>
        <p:spPr bwMode="auto">
          <a:xfrm>
            <a:off x="1600200" y="1219200"/>
            <a:ext cx="655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FontTx/>
              <a:buChar char="•"/>
            </a:pPr>
            <a:r>
              <a:rPr lang="en-US" sz="2000" b="1">
                <a:solidFill>
                  <a:schemeClr val="hlink"/>
                </a:solidFill>
                <a:latin typeface="Arial" charset="0"/>
              </a:rPr>
              <a:t> Internal</a:t>
            </a:r>
            <a:r>
              <a:rPr lang="en-US" sz="2000">
                <a:latin typeface="Arial" charset="0"/>
              </a:rPr>
              <a:t> hazard only, harmful when </a:t>
            </a:r>
            <a:r>
              <a:rPr lang="en-US" sz="2000">
                <a:solidFill>
                  <a:schemeClr val="hlink"/>
                </a:solidFill>
                <a:latin typeface="Arial" charset="0"/>
              </a:rPr>
              <a:t>inside</a:t>
            </a:r>
            <a:r>
              <a:rPr lang="en-US" sz="2000">
                <a:latin typeface="Arial" charset="0"/>
              </a:rPr>
              <a:t> body</a:t>
            </a:r>
          </a:p>
        </p:txBody>
      </p:sp>
      <p:sp>
        <p:nvSpPr>
          <p:cNvPr id="1461254" name="Text Box 6"/>
          <p:cNvSpPr txBox="1">
            <a:spLocks noChangeArrowheads="1"/>
          </p:cNvSpPr>
          <p:nvPr/>
        </p:nvSpPr>
        <p:spPr bwMode="auto">
          <a:xfrm>
            <a:off x="2057400" y="4267200"/>
            <a:ext cx="5181600"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000" dirty="0" smtClean="0">
                <a:latin typeface="Arial" charset="0"/>
              </a:rPr>
              <a:t>ALPHA PARTICLES… </a:t>
            </a:r>
          </a:p>
          <a:p>
            <a:pPr eaLnBrk="1" hangingPunct="1">
              <a:spcBef>
                <a:spcPct val="50000"/>
              </a:spcBef>
              <a:buFontTx/>
              <a:buChar char="•"/>
            </a:pPr>
            <a:r>
              <a:rPr lang="en-US" sz="2000" dirty="0" smtClean="0">
                <a:latin typeface="Arial" charset="0"/>
              </a:rPr>
              <a:t>Have </a:t>
            </a:r>
            <a:r>
              <a:rPr lang="en-US" sz="2000" dirty="0">
                <a:latin typeface="Arial" charset="0"/>
              </a:rPr>
              <a:t>large mass, can’t penetrate skin </a:t>
            </a:r>
          </a:p>
          <a:p>
            <a:pPr eaLnBrk="1" hangingPunct="1">
              <a:spcBef>
                <a:spcPct val="50000"/>
              </a:spcBef>
              <a:buFontTx/>
              <a:buChar char="•"/>
            </a:pPr>
            <a:r>
              <a:rPr lang="en-US" sz="2000" dirty="0">
                <a:latin typeface="Arial" charset="0"/>
              </a:rPr>
              <a:t>Very short travel distance</a:t>
            </a:r>
          </a:p>
          <a:p>
            <a:pPr eaLnBrk="1" hangingPunct="1">
              <a:spcBef>
                <a:spcPct val="50000"/>
              </a:spcBef>
              <a:buFontTx/>
              <a:buChar char="•"/>
            </a:pPr>
            <a:r>
              <a:rPr lang="en-US" sz="2000" dirty="0">
                <a:latin typeface="Arial" charset="0"/>
              </a:rPr>
              <a:t>Shielded by </a:t>
            </a:r>
            <a:r>
              <a:rPr lang="en-US" sz="2000" dirty="0" smtClean="0">
                <a:latin typeface="Arial" charset="0"/>
              </a:rPr>
              <a:t>paper</a:t>
            </a:r>
          </a:p>
          <a:p>
            <a:pPr eaLnBrk="1" hangingPunct="1">
              <a:spcBef>
                <a:spcPct val="50000"/>
              </a:spcBef>
              <a:buFontTx/>
              <a:buChar char="•"/>
            </a:pPr>
            <a:r>
              <a:rPr lang="en-US" sz="2000" dirty="0" smtClean="0"/>
              <a:t>Harmful when inhaled or ingested</a:t>
            </a:r>
            <a:endParaRPr lang="en-US" sz="2000" dirty="0">
              <a:latin typeface="Arial" charset="0"/>
            </a:endParaRPr>
          </a:p>
        </p:txBody>
      </p:sp>
      <p:graphicFrame>
        <p:nvGraphicFramePr>
          <p:cNvPr id="1461255" name="Object 7">
            <a:hlinkClick r:id="" action="ppaction://ole?verb=0"/>
          </p:cNvPr>
          <p:cNvGraphicFramePr>
            <a:graphicFrameLocks/>
          </p:cNvGraphicFramePr>
          <p:nvPr/>
        </p:nvGraphicFramePr>
        <p:xfrm>
          <a:off x="152400" y="228600"/>
          <a:ext cx="1600200" cy="1600200"/>
        </p:xfrm>
        <a:graphic>
          <a:graphicData uri="http://schemas.openxmlformats.org/presentationml/2006/ole">
            <mc:AlternateContent xmlns:mc="http://schemas.openxmlformats.org/markup-compatibility/2006">
              <mc:Choice xmlns:v="urn:schemas-microsoft-com:vml" Requires="v">
                <p:oleObj spid="_x0000_s13350" name="Clip" r:id="rId4" imgW="5889960" imgH="5753160" progId="">
                  <p:embed/>
                </p:oleObj>
              </mc:Choice>
              <mc:Fallback>
                <p:oleObj name="Clip" r:id="rId4" imgW="5889960" imgH="5753160" progId="">
                  <p:embed/>
                  <p:pic>
                    <p:nvPicPr>
                      <p:cNvPr id="0"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61258" name="Picture 10" descr="1_201945_1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1828800"/>
            <a:ext cx="2943225" cy="1962150"/>
          </a:xfrm>
          <a:prstGeom prst="rect">
            <a:avLst/>
          </a:prstGeom>
          <a:noFill/>
          <a:extLst>
            <a:ext uri="{909E8E84-426E-40DD-AFC4-6F175D3DCCD1}">
              <a14:hiddenFill xmlns:a14="http://schemas.microsoft.com/office/drawing/2010/main">
                <a:solidFill>
                  <a:srgbClr val="FFFFFF"/>
                </a:solidFill>
              </a14:hiddenFill>
            </a:ext>
          </a:extLst>
        </p:spPr>
      </p:pic>
      <p:sp>
        <p:nvSpPr>
          <p:cNvPr id="1461259" name="Text Box 11"/>
          <p:cNvSpPr txBox="1">
            <a:spLocks noChangeArrowheads="1"/>
          </p:cNvSpPr>
          <p:nvPr/>
        </p:nvSpPr>
        <p:spPr bwMode="auto">
          <a:xfrm>
            <a:off x="4953000" y="1905000"/>
            <a:ext cx="3733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0"/>
              </a:spcBef>
            </a:pPr>
            <a:r>
              <a:rPr lang="en-US" sz="2000" dirty="0">
                <a:latin typeface="Arial" charset="0"/>
              </a:rPr>
              <a:t>Former Russian spy </a:t>
            </a:r>
            <a:r>
              <a:rPr lang="en-US" sz="2000" dirty="0" err="1">
                <a:latin typeface="Arial" charset="0"/>
              </a:rPr>
              <a:t>Litvinenko</a:t>
            </a:r>
            <a:r>
              <a:rPr lang="en-US" sz="2000" dirty="0">
                <a:latin typeface="Arial" charset="0"/>
              </a:rPr>
              <a:t> fell ill on November 1 &amp; died </a:t>
            </a:r>
            <a:r>
              <a:rPr lang="en-US" sz="2000" dirty="0" smtClean="0">
                <a:latin typeface="Arial" charset="0"/>
              </a:rPr>
              <a:t>November </a:t>
            </a:r>
            <a:r>
              <a:rPr lang="en-US" sz="2000" dirty="0">
                <a:latin typeface="Arial" charset="0"/>
              </a:rPr>
              <a:t>23, 2006 after </a:t>
            </a:r>
            <a:endParaRPr lang="en-US" sz="2000" dirty="0" smtClean="0">
              <a:latin typeface="Arial" charset="0"/>
            </a:endParaRPr>
          </a:p>
          <a:p>
            <a:pPr>
              <a:spcBef>
                <a:spcPts val="0"/>
              </a:spcBef>
            </a:pPr>
            <a:r>
              <a:rPr lang="en-US" sz="2000" dirty="0" smtClean="0">
                <a:latin typeface="Arial" charset="0"/>
              </a:rPr>
              <a:t>Po-210 </a:t>
            </a:r>
            <a:r>
              <a:rPr lang="en-US" sz="2000" dirty="0">
                <a:latin typeface="Arial" charset="0"/>
              </a:rPr>
              <a:t>poisoning</a:t>
            </a:r>
          </a:p>
        </p:txBody>
      </p:sp>
    </p:spTree>
    <p:extLst>
      <p:ext uri="{BB962C8B-B14F-4D97-AF65-F5344CB8AC3E}">
        <p14:creationId xmlns:p14="http://schemas.microsoft.com/office/powerpoint/2010/main" val="26046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300" name="Rectangle 4"/>
          <p:cNvSpPr>
            <a:spLocks noGrp="1" noChangeArrowheads="1"/>
          </p:cNvSpPr>
          <p:nvPr>
            <p:ph type="title"/>
          </p:nvPr>
        </p:nvSpPr>
        <p:spPr>
          <a:xfrm>
            <a:off x="1990725" y="808038"/>
            <a:ext cx="5243513" cy="381000"/>
          </a:xfrm>
        </p:spPr>
        <p:txBody>
          <a:bodyPr>
            <a:noAutofit/>
          </a:bodyPr>
          <a:lstStyle/>
          <a:p>
            <a:r>
              <a:rPr lang="en-US" sz="4800" dirty="0">
                <a:effectLst/>
              </a:rPr>
              <a:t>Beta </a:t>
            </a:r>
            <a:r>
              <a:rPr lang="en-US" sz="4800" dirty="0" smtClean="0">
                <a:effectLst/>
              </a:rPr>
              <a:t>Particles</a:t>
            </a:r>
            <a:endParaRPr lang="en-US" sz="4800" dirty="0">
              <a:effectLst/>
            </a:endParaRPr>
          </a:p>
        </p:txBody>
      </p:sp>
      <p:sp>
        <p:nvSpPr>
          <p:cNvPr id="1463301" name="Text Box 5"/>
          <p:cNvSpPr txBox="1">
            <a:spLocks noChangeArrowheads="1"/>
          </p:cNvSpPr>
          <p:nvPr/>
        </p:nvSpPr>
        <p:spPr bwMode="auto">
          <a:xfrm>
            <a:off x="1219200" y="2209800"/>
            <a:ext cx="6705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FontTx/>
              <a:buChar char="•"/>
            </a:pPr>
            <a:r>
              <a:rPr lang="en-US" sz="2400">
                <a:latin typeface="Arial" charset="0"/>
              </a:rPr>
              <a:t> Internal and external hazard</a:t>
            </a:r>
            <a:endParaRPr lang="en-US" sz="2400">
              <a:latin typeface="Times New Roman" pitchFamily="18" charset="0"/>
            </a:endParaRPr>
          </a:p>
        </p:txBody>
      </p:sp>
      <p:sp>
        <p:nvSpPr>
          <p:cNvPr id="1463302" name="Text Box 6"/>
          <p:cNvSpPr txBox="1">
            <a:spLocks noChangeArrowheads="1"/>
          </p:cNvSpPr>
          <p:nvPr/>
        </p:nvSpPr>
        <p:spPr bwMode="auto">
          <a:xfrm>
            <a:off x="1219200" y="2743200"/>
            <a:ext cx="6858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FontTx/>
              <a:buChar char="•"/>
            </a:pPr>
            <a:r>
              <a:rPr lang="en-US" sz="2400" i="1" dirty="0"/>
              <a:t> </a:t>
            </a:r>
            <a:r>
              <a:rPr lang="en-US" sz="2400" i="1" u="sng" dirty="0"/>
              <a:t>Can</a:t>
            </a:r>
            <a:r>
              <a:rPr lang="en-US" sz="2400" i="1" dirty="0"/>
              <a:t> penetrate into skin but </a:t>
            </a:r>
            <a:r>
              <a:rPr lang="en-US" sz="2400" i="1" u="sng" dirty="0"/>
              <a:t>not</a:t>
            </a:r>
            <a:r>
              <a:rPr lang="en-US" sz="2400" i="1" dirty="0"/>
              <a:t> to deep organs</a:t>
            </a:r>
            <a:r>
              <a:rPr lang="en-US" sz="2000" i="1" dirty="0"/>
              <a:t> </a:t>
            </a:r>
            <a:endParaRPr lang="en-US" sz="2400" i="1" dirty="0">
              <a:latin typeface="Times New Roman" pitchFamily="18" charset="0"/>
            </a:endParaRPr>
          </a:p>
        </p:txBody>
      </p:sp>
      <p:sp>
        <p:nvSpPr>
          <p:cNvPr id="1463305" name="Text Box 9"/>
          <p:cNvSpPr txBox="1">
            <a:spLocks noChangeArrowheads="1"/>
          </p:cNvSpPr>
          <p:nvPr/>
        </p:nvSpPr>
        <p:spPr bwMode="auto">
          <a:xfrm>
            <a:off x="1295400" y="3276600"/>
            <a:ext cx="70866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buClr>
                <a:schemeClr val="tx1"/>
              </a:buClr>
              <a:buFontTx/>
              <a:buChar char="•"/>
            </a:pPr>
            <a:r>
              <a:rPr lang="en-US" sz="2400" dirty="0"/>
              <a:t>Short travel distance ~ 10 ft in air</a:t>
            </a:r>
          </a:p>
          <a:p>
            <a:pPr>
              <a:spcBef>
                <a:spcPct val="50000"/>
              </a:spcBef>
              <a:buClr>
                <a:schemeClr val="tx1"/>
              </a:buClr>
              <a:buFontTx/>
              <a:buChar char="•"/>
            </a:pPr>
            <a:r>
              <a:rPr lang="en-US" sz="2400" dirty="0"/>
              <a:t>Shielded by ¼ “ plastic or  thin metal</a:t>
            </a:r>
          </a:p>
        </p:txBody>
      </p:sp>
      <p:graphicFrame>
        <p:nvGraphicFramePr>
          <p:cNvPr id="1463306" name="Object 10">
            <a:hlinkClick r:id="" action="ppaction://ole?verb=0"/>
          </p:cNvPr>
          <p:cNvGraphicFramePr>
            <a:graphicFrameLocks/>
          </p:cNvGraphicFramePr>
          <p:nvPr/>
        </p:nvGraphicFramePr>
        <p:xfrm>
          <a:off x="152400" y="152400"/>
          <a:ext cx="1600200" cy="1600200"/>
        </p:xfrm>
        <a:graphic>
          <a:graphicData uri="http://schemas.openxmlformats.org/presentationml/2006/ole">
            <mc:AlternateContent xmlns:mc="http://schemas.openxmlformats.org/markup-compatibility/2006">
              <mc:Choice xmlns:v="urn:schemas-microsoft-com:vml" Requires="v">
                <p:oleObj spid="_x0000_s14374" name="Clip" r:id="rId4" imgW="5889960" imgH="5753160" progId="">
                  <p:embed/>
                </p:oleObj>
              </mc:Choice>
              <mc:Fallback>
                <p:oleObj name="Clip" r:id="rId4" imgW="5889960" imgH="5753160" progId="">
                  <p:embed/>
                  <p:pic>
                    <p:nvPicPr>
                      <p:cNvPr id="0"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2460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title"/>
          </p:nvPr>
        </p:nvSpPr>
        <p:spPr>
          <a:xfrm>
            <a:off x="2057400" y="457200"/>
            <a:ext cx="4648200" cy="609600"/>
          </a:xfrm>
        </p:spPr>
        <p:txBody>
          <a:bodyPr>
            <a:noAutofit/>
          </a:bodyPr>
          <a:lstStyle/>
          <a:p>
            <a:r>
              <a:rPr lang="en-US" sz="4000" dirty="0">
                <a:effectLst/>
              </a:rPr>
              <a:t>Neutrons</a:t>
            </a:r>
          </a:p>
        </p:txBody>
      </p:sp>
      <p:sp>
        <p:nvSpPr>
          <p:cNvPr id="1465348" name="Text Box 4"/>
          <p:cNvSpPr txBox="1">
            <a:spLocks noChangeArrowheads="1"/>
          </p:cNvSpPr>
          <p:nvPr/>
        </p:nvSpPr>
        <p:spPr bwMode="auto">
          <a:xfrm>
            <a:off x="914400" y="2549128"/>
            <a:ext cx="73914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FontTx/>
              <a:buChar char="•"/>
            </a:pPr>
            <a:r>
              <a:rPr lang="en-US" sz="2000" dirty="0">
                <a:latin typeface="Arial" charset="0"/>
              </a:rPr>
              <a:t>  Energetic and destructive to </a:t>
            </a:r>
            <a:r>
              <a:rPr lang="en-US" sz="2000" dirty="0" smtClean="0">
                <a:latin typeface="Arial" charset="0"/>
              </a:rPr>
              <a:t>cells</a:t>
            </a:r>
          </a:p>
          <a:p>
            <a:pPr eaLnBrk="1" hangingPunct="1">
              <a:spcBef>
                <a:spcPct val="50000"/>
              </a:spcBef>
              <a:buFontTx/>
              <a:buChar char="•"/>
            </a:pPr>
            <a:r>
              <a:rPr lang="en-US" sz="2000" dirty="0" smtClean="0"/>
              <a:t>  Rarely occurs from natural radioactive materials </a:t>
            </a:r>
          </a:p>
          <a:p>
            <a:pPr marL="0" lvl="7" fontAlgn="base">
              <a:spcBef>
                <a:spcPct val="50000"/>
              </a:spcBef>
              <a:spcAft>
                <a:spcPct val="0"/>
              </a:spcAft>
              <a:buFontTx/>
              <a:buChar char="•"/>
            </a:pPr>
            <a:r>
              <a:rPr lang="en-US" sz="2000" dirty="0" smtClean="0"/>
              <a:t>  Can travel long distances</a:t>
            </a:r>
          </a:p>
          <a:p>
            <a:pPr marL="0" lvl="7" fontAlgn="base">
              <a:spcBef>
                <a:spcPct val="50000"/>
              </a:spcBef>
              <a:spcAft>
                <a:spcPct val="0"/>
              </a:spcAft>
              <a:buFontTx/>
              <a:buChar char="•"/>
            </a:pPr>
            <a:r>
              <a:rPr lang="en-US" sz="2000" dirty="0" smtClean="0"/>
              <a:t>  Shielded with hydrogenous materials (water, poly, etc.)</a:t>
            </a:r>
          </a:p>
          <a:p>
            <a:r>
              <a:rPr lang="en-US" sz="2000" dirty="0" smtClean="0"/>
              <a:t> 	</a:t>
            </a:r>
            <a:r>
              <a:rPr lang="en-US" i="1" dirty="0" smtClean="0"/>
              <a:t>10 Inches of Plastic       </a:t>
            </a:r>
          </a:p>
          <a:p>
            <a:r>
              <a:rPr lang="en-US" i="1" dirty="0" smtClean="0"/>
              <a:t>	1 foot of Concrete      </a:t>
            </a:r>
          </a:p>
          <a:p>
            <a:r>
              <a:rPr lang="en-US" i="1" dirty="0" smtClean="0"/>
              <a:t> 	3 feet of Dirt        </a:t>
            </a:r>
          </a:p>
          <a:p>
            <a:r>
              <a:rPr lang="en-US" i="1" dirty="0" smtClean="0"/>
              <a:t>	3 feet of Water</a:t>
            </a:r>
          </a:p>
          <a:p>
            <a:pPr marL="0" lvl="7" fontAlgn="base">
              <a:spcBef>
                <a:spcPct val="50000"/>
              </a:spcBef>
              <a:spcAft>
                <a:spcPct val="0"/>
              </a:spcAft>
              <a:buFontTx/>
              <a:buChar char="•"/>
            </a:pPr>
            <a:endParaRPr lang="en-US" sz="2000" dirty="0" smtClean="0"/>
          </a:p>
          <a:p>
            <a:pPr eaLnBrk="1" hangingPunct="1">
              <a:spcBef>
                <a:spcPct val="50000"/>
              </a:spcBef>
              <a:buFontTx/>
              <a:buChar char="•"/>
            </a:pPr>
            <a:endParaRPr lang="en-US" sz="2000" dirty="0" smtClean="0"/>
          </a:p>
          <a:p>
            <a:pPr eaLnBrk="1" hangingPunct="1">
              <a:spcBef>
                <a:spcPct val="50000"/>
              </a:spcBef>
              <a:buFontTx/>
              <a:buChar char="•"/>
            </a:pPr>
            <a:endParaRPr lang="en-US" sz="2000" dirty="0">
              <a:latin typeface="Arial" charset="0"/>
            </a:endParaRPr>
          </a:p>
        </p:txBody>
      </p:sp>
      <p:sp>
        <p:nvSpPr>
          <p:cNvPr id="1465351" name="Text Box 7"/>
          <p:cNvSpPr txBox="1">
            <a:spLocks noChangeArrowheads="1"/>
          </p:cNvSpPr>
          <p:nvPr/>
        </p:nvSpPr>
        <p:spPr bwMode="auto">
          <a:xfrm>
            <a:off x="2209800" y="1447800"/>
            <a:ext cx="6629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ts val="0"/>
              </a:spcBef>
            </a:pPr>
            <a:r>
              <a:rPr lang="en-US" sz="2000" b="1" dirty="0" smtClean="0">
                <a:latin typeface="Arial" charset="0"/>
              </a:rPr>
              <a:t>Neutrons </a:t>
            </a:r>
            <a:r>
              <a:rPr lang="en-US" sz="2000" b="1" dirty="0">
                <a:latin typeface="Arial" charset="0"/>
              </a:rPr>
              <a:t>needed for chain reaction </a:t>
            </a:r>
            <a:r>
              <a:rPr lang="en-US" sz="2000" b="1" dirty="0" smtClean="0">
                <a:latin typeface="Arial" charset="0"/>
              </a:rPr>
              <a:t>in </a:t>
            </a:r>
          </a:p>
          <a:p>
            <a:pPr eaLnBrk="1" hangingPunct="1">
              <a:spcBef>
                <a:spcPts val="0"/>
              </a:spcBef>
            </a:pPr>
            <a:r>
              <a:rPr lang="en-US" sz="2000" b="1" dirty="0" smtClean="0">
                <a:latin typeface="Arial" charset="0"/>
              </a:rPr>
              <a:t>nuclear </a:t>
            </a:r>
            <a:r>
              <a:rPr lang="en-US" sz="2000" b="1" dirty="0">
                <a:latin typeface="Arial" charset="0"/>
              </a:rPr>
              <a:t>reactors and nuclear </a:t>
            </a:r>
            <a:r>
              <a:rPr lang="en-US" sz="2000" b="1" dirty="0" smtClean="0">
                <a:latin typeface="Arial" charset="0"/>
              </a:rPr>
              <a:t>bombs</a:t>
            </a:r>
            <a:endParaRPr lang="en-US" sz="2000" b="1" dirty="0">
              <a:latin typeface="Arial" charset="0"/>
            </a:endParaRPr>
          </a:p>
        </p:txBody>
      </p:sp>
      <p:graphicFrame>
        <p:nvGraphicFramePr>
          <p:cNvPr id="1465355" name="Object 11">
            <a:hlinkClick r:id="" action="ppaction://ole?verb=0"/>
          </p:cNvPr>
          <p:cNvGraphicFramePr>
            <a:graphicFrameLocks/>
          </p:cNvGraphicFramePr>
          <p:nvPr/>
        </p:nvGraphicFramePr>
        <p:xfrm>
          <a:off x="152400" y="152400"/>
          <a:ext cx="1600200" cy="1600200"/>
        </p:xfrm>
        <a:graphic>
          <a:graphicData uri="http://schemas.openxmlformats.org/presentationml/2006/ole">
            <mc:AlternateContent xmlns:mc="http://schemas.openxmlformats.org/markup-compatibility/2006">
              <mc:Choice xmlns:v="urn:schemas-microsoft-com:vml" Requires="v">
                <p:oleObj spid="_x0000_s15398" name="Clip" r:id="rId4" imgW="5889960" imgH="5753160" progId="">
                  <p:embed/>
                </p:oleObj>
              </mc:Choice>
              <mc:Fallback>
                <p:oleObj name="Clip" r:id="rId4" imgW="5889960" imgH="5753160" progId="">
                  <p:embed/>
                  <p:pic>
                    <p:nvPicPr>
                      <p:cNvPr id="0"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20135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396" name="Rectangle 4"/>
          <p:cNvSpPr>
            <a:spLocks noGrp="1" noChangeArrowheads="1"/>
          </p:cNvSpPr>
          <p:nvPr>
            <p:ph type="title"/>
          </p:nvPr>
        </p:nvSpPr>
        <p:spPr>
          <a:xfrm>
            <a:off x="1981200" y="457200"/>
            <a:ext cx="5257800" cy="533400"/>
          </a:xfrm>
        </p:spPr>
        <p:txBody>
          <a:bodyPr>
            <a:noAutofit/>
          </a:bodyPr>
          <a:lstStyle/>
          <a:p>
            <a:r>
              <a:rPr lang="en-US" sz="4000" dirty="0">
                <a:effectLst/>
              </a:rPr>
              <a:t>Gamma and/or X-Rays</a:t>
            </a:r>
          </a:p>
        </p:txBody>
      </p:sp>
      <p:sp>
        <p:nvSpPr>
          <p:cNvPr id="1467402" name="Text Box 10"/>
          <p:cNvSpPr txBox="1">
            <a:spLocks noChangeArrowheads="1"/>
          </p:cNvSpPr>
          <p:nvPr/>
        </p:nvSpPr>
        <p:spPr bwMode="auto">
          <a:xfrm>
            <a:off x="1828800" y="1676400"/>
            <a:ext cx="6172200" cy="4678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1450" indent="-171450">
              <a:defRPr>
                <a:solidFill>
                  <a:schemeClr val="tx1"/>
                </a:solidFill>
                <a:latin typeface="Arial" charset="0"/>
              </a:defRPr>
            </a:lvl1pPr>
            <a:lvl2pPr marL="971550" indent="-457200">
              <a:defRPr>
                <a:solidFill>
                  <a:schemeClr val="tx1"/>
                </a:solidFill>
                <a:latin typeface="Arial" charset="0"/>
              </a:defRPr>
            </a:lvl2pPr>
            <a:lvl3pPr marL="1543050" indent="-457200">
              <a:defRPr>
                <a:solidFill>
                  <a:schemeClr val="tx1"/>
                </a:solidFill>
                <a:latin typeface="Arial" charset="0"/>
              </a:defRPr>
            </a:lvl3pPr>
            <a:lvl4pPr marL="2114550" indent="-457200">
              <a:defRPr>
                <a:solidFill>
                  <a:schemeClr val="tx1"/>
                </a:solidFill>
                <a:latin typeface="Arial" charset="0"/>
              </a:defRPr>
            </a:lvl4pPr>
            <a:lvl5pPr marL="2686050" indent="-457200">
              <a:defRPr>
                <a:solidFill>
                  <a:schemeClr val="tx1"/>
                </a:solidFill>
                <a:latin typeface="Arial" charset="0"/>
              </a:defRPr>
            </a:lvl5pPr>
            <a:lvl6pPr marL="3143250" indent="-457200" fontAlgn="base">
              <a:spcBef>
                <a:spcPct val="0"/>
              </a:spcBef>
              <a:spcAft>
                <a:spcPct val="0"/>
              </a:spcAft>
              <a:defRPr>
                <a:solidFill>
                  <a:schemeClr val="tx1"/>
                </a:solidFill>
                <a:latin typeface="Arial" charset="0"/>
              </a:defRPr>
            </a:lvl6pPr>
            <a:lvl7pPr marL="3600450" indent="-457200" fontAlgn="base">
              <a:spcBef>
                <a:spcPct val="0"/>
              </a:spcBef>
              <a:spcAft>
                <a:spcPct val="0"/>
              </a:spcAft>
              <a:defRPr>
                <a:solidFill>
                  <a:schemeClr val="tx1"/>
                </a:solidFill>
                <a:latin typeface="Arial" charset="0"/>
              </a:defRPr>
            </a:lvl7pPr>
            <a:lvl8pPr marL="4057650" indent="-457200" fontAlgn="base">
              <a:spcBef>
                <a:spcPct val="0"/>
              </a:spcBef>
              <a:spcAft>
                <a:spcPct val="0"/>
              </a:spcAft>
              <a:defRPr>
                <a:solidFill>
                  <a:schemeClr val="tx1"/>
                </a:solidFill>
                <a:latin typeface="Arial" charset="0"/>
              </a:defRPr>
            </a:lvl8pPr>
            <a:lvl9pPr marL="4514850" indent="-457200" fontAlgn="base">
              <a:spcBef>
                <a:spcPct val="0"/>
              </a:spcBef>
              <a:spcAft>
                <a:spcPct val="0"/>
              </a:spcAft>
              <a:defRPr>
                <a:solidFill>
                  <a:schemeClr val="tx1"/>
                </a:solidFill>
                <a:latin typeface="Arial" charset="0"/>
              </a:defRPr>
            </a:lvl9pPr>
          </a:lstStyle>
          <a:p>
            <a:pPr>
              <a:spcBef>
                <a:spcPct val="50000"/>
              </a:spcBef>
              <a:buClr>
                <a:schemeClr val="tx1"/>
              </a:buClr>
              <a:buFontTx/>
              <a:buChar char="•"/>
            </a:pPr>
            <a:r>
              <a:rPr lang="en-US" sz="2000" dirty="0"/>
              <a:t> </a:t>
            </a:r>
            <a:r>
              <a:rPr lang="en-US" sz="2400" dirty="0">
                <a:latin typeface="Arial" pitchFamily="34" charset="0"/>
                <a:cs typeface="Arial" pitchFamily="34" charset="0"/>
              </a:rPr>
              <a:t>Biggest concern for public </a:t>
            </a:r>
            <a:r>
              <a:rPr lang="en-US" sz="2400" dirty="0" smtClean="0">
                <a:latin typeface="Arial" pitchFamily="34" charset="0"/>
                <a:cs typeface="Arial" pitchFamily="34" charset="0"/>
              </a:rPr>
              <a:t>safety</a:t>
            </a:r>
          </a:p>
          <a:p>
            <a:pPr>
              <a:spcBef>
                <a:spcPct val="50000"/>
              </a:spcBef>
              <a:buClr>
                <a:schemeClr val="tx1"/>
              </a:buClr>
              <a:buFontTx/>
              <a:buChar char="•"/>
            </a:pPr>
            <a:r>
              <a:rPr lang="en-US" sz="2400" dirty="0" smtClean="0">
                <a:latin typeface="Arial" pitchFamily="34" charset="0"/>
                <a:cs typeface="Arial" pitchFamily="34" charset="0"/>
              </a:rPr>
              <a:t> Both are penetrating radiation and travel long distances</a:t>
            </a:r>
          </a:p>
          <a:p>
            <a:pPr>
              <a:spcBef>
                <a:spcPct val="50000"/>
              </a:spcBef>
              <a:buClr>
                <a:schemeClr val="tx1"/>
              </a:buClr>
              <a:buFontTx/>
              <a:buChar char="•"/>
            </a:pPr>
            <a:r>
              <a:rPr lang="en-US" sz="2400" dirty="0" smtClean="0">
                <a:latin typeface="Arial" pitchFamily="34" charset="0"/>
                <a:cs typeface="Arial" pitchFamily="34" charset="0"/>
              </a:rPr>
              <a:t>Can penetrate walls and entire body giving deep dose to organs</a:t>
            </a:r>
          </a:p>
          <a:p>
            <a:pPr eaLnBrk="1" hangingPunct="1">
              <a:spcBef>
                <a:spcPct val="50000"/>
              </a:spcBef>
              <a:buFontTx/>
              <a:buChar char="•"/>
            </a:pPr>
            <a:r>
              <a:rPr lang="en-US" sz="2400" dirty="0" smtClean="0">
                <a:latin typeface="Arial" pitchFamily="34" charset="0"/>
                <a:cs typeface="Arial" pitchFamily="34" charset="0"/>
              </a:rPr>
              <a:t>Shielded by dense materials</a:t>
            </a:r>
          </a:p>
          <a:p>
            <a:pPr eaLnBrk="1" hangingPunct="1">
              <a:spcBef>
                <a:spcPts val="0"/>
              </a:spcBef>
            </a:pPr>
            <a:endParaRPr lang="en-US" sz="800" b="1" dirty="0" smtClean="0"/>
          </a:p>
          <a:p>
            <a:pPr lvl="2">
              <a:spcBef>
                <a:spcPts val="0"/>
              </a:spcBef>
            </a:pPr>
            <a:r>
              <a:rPr lang="en-US" sz="2000" i="1" dirty="0" smtClean="0"/>
              <a:t>1 ft Soil        </a:t>
            </a:r>
          </a:p>
          <a:p>
            <a:pPr lvl="2">
              <a:spcBef>
                <a:spcPts val="0"/>
              </a:spcBef>
            </a:pPr>
            <a:r>
              <a:rPr lang="en-US" sz="2000" i="1" dirty="0" smtClean="0"/>
              <a:t>6 “ Concrete   </a:t>
            </a:r>
          </a:p>
          <a:p>
            <a:pPr lvl="2">
              <a:spcBef>
                <a:spcPts val="0"/>
              </a:spcBef>
            </a:pPr>
            <a:r>
              <a:rPr lang="en-US" sz="2000" i="1" dirty="0" smtClean="0"/>
              <a:t>3 “ Steel </a:t>
            </a:r>
          </a:p>
          <a:p>
            <a:pPr lvl="2">
              <a:spcBef>
                <a:spcPts val="0"/>
              </a:spcBef>
            </a:pPr>
            <a:r>
              <a:rPr lang="en-US" sz="2000" i="1" dirty="0" smtClean="0"/>
              <a:t>1 “ Lead</a:t>
            </a:r>
          </a:p>
          <a:p>
            <a:pPr>
              <a:spcBef>
                <a:spcPct val="50000"/>
              </a:spcBef>
              <a:buClr>
                <a:schemeClr val="tx1"/>
              </a:buClr>
              <a:buFontTx/>
              <a:buChar char="•"/>
            </a:pPr>
            <a:endParaRPr lang="en-US" sz="2000" dirty="0"/>
          </a:p>
        </p:txBody>
      </p:sp>
      <p:graphicFrame>
        <p:nvGraphicFramePr>
          <p:cNvPr id="1467403" name="Object 11">
            <a:hlinkClick r:id="" action="ppaction://ole?verb=0"/>
          </p:cNvPr>
          <p:cNvGraphicFramePr>
            <a:graphicFrameLocks/>
          </p:cNvGraphicFramePr>
          <p:nvPr/>
        </p:nvGraphicFramePr>
        <p:xfrm>
          <a:off x="152400" y="152400"/>
          <a:ext cx="1600200" cy="1600200"/>
        </p:xfrm>
        <a:graphic>
          <a:graphicData uri="http://schemas.openxmlformats.org/presentationml/2006/ole">
            <mc:AlternateContent xmlns:mc="http://schemas.openxmlformats.org/markup-compatibility/2006">
              <mc:Choice xmlns:v="urn:schemas-microsoft-com:vml" Requires="v">
                <p:oleObj spid="_x0000_s16422" name="Clip" r:id="rId4" imgW="5889960" imgH="5753160" progId="">
                  <p:embed/>
                </p:oleObj>
              </mc:Choice>
              <mc:Fallback>
                <p:oleObj name="Clip" r:id="rId4" imgW="5889960" imgH="5753160" progId="">
                  <p:embed/>
                  <p:pic>
                    <p:nvPicPr>
                      <p:cNvPr id="0"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4329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USE ME 2</Template>
  <TotalTime>5294</TotalTime>
  <Words>1835</Words>
  <Application>Microsoft Office PowerPoint</Application>
  <PresentationFormat>On-screen Show (4:3)</PresentationFormat>
  <Paragraphs>217</Paragraphs>
  <Slides>25</Slides>
  <Notes>18</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Wingdings</vt:lpstr>
      <vt:lpstr>Calibri</vt:lpstr>
      <vt:lpstr>Myriad Web Pro</vt:lpstr>
      <vt:lpstr>FrnkGothITC Bk BT</vt:lpstr>
      <vt:lpstr>Arial</vt:lpstr>
      <vt:lpstr>Times New Roman</vt:lpstr>
      <vt:lpstr>Courier New</vt:lpstr>
      <vt:lpstr>Segoe UI</vt:lpstr>
      <vt:lpstr>template USE ME 2</vt:lpstr>
      <vt:lpstr>Clip</vt:lpstr>
      <vt:lpstr>Radiation, Exposure, and Risk</vt:lpstr>
      <vt:lpstr>A Radiation Primer</vt:lpstr>
      <vt:lpstr>The Radioactive Atom</vt:lpstr>
      <vt:lpstr>Penetration Abilities</vt:lpstr>
      <vt:lpstr>PowerPoint Presentation</vt:lpstr>
      <vt:lpstr>Alpha Particles</vt:lpstr>
      <vt:lpstr>Beta Particles</vt:lpstr>
      <vt:lpstr>Neutrons</vt:lpstr>
      <vt:lpstr>Gamma and/or X-Rays</vt:lpstr>
      <vt:lpstr>Electromagnetic Radiation ”energy with wave like behavior”</vt:lpstr>
      <vt:lpstr>PowerPoint Presentation</vt:lpstr>
      <vt:lpstr>Average Annual Radiation Dose in U.S. 6.2 mSv = 620 mrem</vt:lpstr>
      <vt:lpstr> Estimated Annual Radiation Dose to the U.S. Population</vt:lpstr>
      <vt:lpstr>Source of Average Radiation Dose</vt:lpstr>
      <vt:lpstr> Average Annual Radiation Dose  by Occupation</vt:lpstr>
      <vt:lpstr>Typical Doses (mrem)</vt:lpstr>
      <vt:lpstr>Contamination ?</vt:lpstr>
      <vt:lpstr>PowerPoint Presentation</vt:lpstr>
      <vt:lpstr>Radiation is a type of energy; Contamination is material</vt:lpstr>
      <vt:lpstr>Controlling Radiation Dose</vt:lpstr>
      <vt:lpstr>Shielding</vt:lpstr>
      <vt:lpstr>Human Health Effects</vt:lpstr>
      <vt:lpstr>Latent Effects</vt:lpstr>
      <vt:lpstr>Review Fundamentals</vt:lpstr>
      <vt:lpstr>Key Points </vt:lpstr>
    </vt:vector>
  </TitlesOfParts>
  <Company>Georgia Dept of Public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Hardeman/Kagey/Levinson</dc:creator>
  <cp:lastModifiedBy>Jim Hardeman</cp:lastModifiedBy>
  <cp:revision>84</cp:revision>
  <cp:lastPrinted>2013-02-05T22:30:56Z</cp:lastPrinted>
  <dcterms:created xsi:type="dcterms:W3CDTF">2012-06-14T17:04:19Z</dcterms:created>
  <dcterms:modified xsi:type="dcterms:W3CDTF">2013-11-12T22:04:24Z</dcterms:modified>
</cp:coreProperties>
</file>