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notesMasterIdLst>
    <p:notesMasterId r:id="rId20"/>
  </p:notesMasterIdLst>
  <p:handoutMasterIdLst>
    <p:handoutMasterId r:id="rId21"/>
  </p:handoutMasterIdLst>
  <p:sldIdLst>
    <p:sldId id="256" r:id="rId2"/>
    <p:sldId id="259" r:id="rId3"/>
    <p:sldId id="271" r:id="rId4"/>
    <p:sldId id="269" r:id="rId5"/>
    <p:sldId id="268" r:id="rId6"/>
    <p:sldId id="267" r:id="rId7"/>
    <p:sldId id="273" r:id="rId8"/>
    <p:sldId id="261" r:id="rId9"/>
    <p:sldId id="274" r:id="rId10"/>
    <p:sldId id="262" r:id="rId11"/>
    <p:sldId id="260" r:id="rId12"/>
    <p:sldId id="282" r:id="rId13"/>
    <p:sldId id="281" r:id="rId14"/>
    <p:sldId id="277" r:id="rId15"/>
    <p:sldId id="278" r:id="rId16"/>
    <p:sldId id="286" r:id="rId17"/>
    <p:sldId id="288" r:id="rId18"/>
    <p:sldId id="266" r:id="rId1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49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smtClean="0"/>
            </a:lvl1pPr>
          </a:lstStyle>
          <a:p>
            <a:pPr>
              <a:defRPr/>
            </a:pPr>
            <a:fld id="{0FEEFDF0-6C4E-4506-999F-D7E00EF7870B}" type="datetimeFigureOut">
              <a:rPr lang="en-US"/>
              <a:pPr>
                <a:defRPr/>
              </a:pPr>
              <a:t>11/15/2013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smtClean="0"/>
            </a:lvl1pPr>
          </a:lstStyle>
          <a:p>
            <a:pPr>
              <a:defRPr/>
            </a:pPr>
            <a:fld id="{DA182997-B519-4B2E-80B0-41CB2B3A809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smtClean="0"/>
            </a:lvl1pPr>
          </a:lstStyle>
          <a:p>
            <a:pPr>
              <a:defRPr/>
            </a:pPr>
            <a:fld id="{ADC253DE-32D1-4DD0-AD7B-2B3B32A8B9B0}" type="datetimeFigureOut">
              <a:rPr lang="en-US"/>
              <a:pPr>
                <a:defRPr/>
              </a:pPr>
              <a:t>11/15/2013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smtClean="0"/>
            </a:lvl1pPr>
          </a:lstStyle>
          <a:p>
            <a:pPr>
              <a:defRPr/>
            </a:pPr>
            <a:fld id="{B00C4B5D-7524-4097-B747-412A16E67DA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txBox="1">
            <a:spLocks noGrp="1" noChangeArrowheads="1"/>
          </p:cNvSpPr>
          <p:nvPr/>
        </p:nvSpPr>
        <p:spPr bwMode="auto">
          <a:xfrm>
            <a:off x="3971925" y="8831263"/>
            <a:ext cx="3036888" cy="463550"/>
          </a:xfrm>
          <a:prstGeom prst="rect">
            <a:avLst/>
          </a:prstGeom>
          <a:noFill/>
          <a:ln w="9525">
            <a:noFill/>
            <a:miter lim="800000"/>
            <a:headEnd/>
            <a:tailEnd/>
          </a:ln>
        </p:spPr>
        <p:txBody>
          <a:bodyPr lIns="93496" tIns="46749" rIns="93496" bIns="46749" anchor="b"/>
          <a:lstStyle/>
          <a:p>
            <a:pPr algn="r" defTabSz="931863" eaLnBrk="0" hangingPunct="0"/>
            <a:fld id="{8FE8DEFC-8BB6-47FF-A0A1-6D3EDB52034C}" type="slidenum">
              <a:rPr lang="en-US" sz="1200"/>
              <a:pPr algn="r" defTabSz="931863" eaLnBrk="0" hangingPunct="0"/>
              <a:t>5</a:t>
            </a:fld>
            <a:endParaRPr lang="en-US" sz="1200"/>
          </a:p>
        </p:txBody>
      </p:sp>
      <p:sp>
        <p:nvSpPr>
          <p:cNvPr id="2048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0483" name="Rectangle 3"/>
          <p:cNvSpPr>
            <a:spLocks noGrp="1" noChangeArrowheads="1"/>
          </p:cNvSpPr>
          <p:nvPr>
            <p:ph type="body" idx="1"/>
          </p:nvPr>
        </p:nvSpPr>
        <p:spPr bwMode="auto">
          <a:xfrm>
            <a:off x="935038" y="4416425"/>
            <a:ext cx="5140325" cy="4183063"/>
          </a:xfrm>
          <a:noFill/>
        </p:spPr>
        <p:txBody>
          <a:bodyPr wrap="square" numCol="1" anchor="t" anchorCtr="0" compatLnSpc="1">
            <a:prstTxWarp prst="textNoShape">
              <a:avLst/>
            </a:prstTxWarp>
          </a:bodyPr>
          <a:lstStyle/>
          <a:p>
            <a:pPr>
              <a:spcBef>
                <a:spcPct val="0"/>
              </a:spcBef>
            </a:pPr>
            <a:r>
              <a:rPr lang="en-US" sz="1400" smtClean="0">
                <a:latin typeface="Arial" charset="0"/>
              </a:rPr>
              <a:t>Design, implementation, and interpretation of results from environmental field surveys, laboratory analyses.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descr="DPH_PPT.jpg"/>
          <p:cNvPicPr>
            <a:picLocks noChangeAspect="1"/>
          </p:cNvPicPr>
          <p:nvPr userDrawn="1"/>
        </p:nvPicPr>
        <p:blipFill>
          <a:blip r:embed="rId2"/>
          <a:srcRect/>
          <a:stretch>
            <a:fillRect/>
          </a:stretch>
        </p:blipFill>
        <p:spPr bwMode="auto">
          <a:xfrm>
            <a:off x="0" y="-103188"/>
            <a:ext cx="9144000" cy="7064376"/>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fld id="{5FD64497-BC92-4C9D-9785-8950BB509A42}" type="datetimeFigureOut">
              <a:rPr lang="en-US"/>
              <a:pPr>
                <a:defRPr/>
              </a:pPr>
              <a:t>11/15/2013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3103710-C0AE-48EC-9513-0DD8DDF9F7C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B7E212-1E59-461A-97E9-0DC385A1FDE6}" type="datetimeFigureOut">
              <a:rPr lang="en-US"/>
              <a:pPr>
                <a:defRPr/>
              </a:pPr>
              <a:t>11/15/2013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4EF80DA-AB95-40AA-851A-B254782C4EB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6DB7EB1-CED8-4242-BFBD-D9BF7FE6086A}" type="datetimeFigureOut">
              <a:rPr lang="en-US"/>
              <a:pPr>
                <a:defRPr/>
              </a:pPr>
              <a:t>11/15/2013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40A518-9715-4699-B412-4EB03B73AF6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4FA0B6A-80E4-4F56-972A-46579216EEAB}" type="datetimeFigureOut">
              <a:rPr lang="en-US"/>
              <a:pPr>
                <a:defRPr/>
              </a:pPr>
              <a:t>11/15/2013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D26331C-DB68-4AD6-9DE5-51454B249F1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962AA5E-E889-4171-8329-05106206B54D}" type="datetimeFigureOut">
              <a:rPr lang="en-US"/>
              <a:pPr>
                <a:defRPr/>
              </a:pPr>
              <a:t>11/15/2013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05A1BFF-F3D7-4FDC-BE4A-4F47BE8BC6D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614A0C5-8A8D-4FF2-BB84-369AF1CF626E}" type="datetimeFigureOut">
              <a:rPr lang="en-US"/>
              <a:pPr>
                <a:defRPr/>
              </a:pPr>
              <a:t>11/15/2013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FBB7615-F760-45A8-A00F-37379DF5C39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9A2B4F8-C5A6-45FF-86B6-1BE2C01DAD1F}" type="datetimeFigureOut">
              <a:rPr lang="en-US"/>
              <a:pPr>
                <a:defRPr/>
              </a:pPr>
              <a:t>11/15/2013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6357047-D5DA-42DB-AB83-780B9D12469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9FE1007-D0F5-45A8-B0A6-D2B45108B20D}" type="datetimeFigureOut">
              <a:rPr lang="en-US"/>
              <a:pPr>
                <a:defRPr/>
              </a:pPr>
              <a:t>11/15/2013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B49FF73-2373-4F68-AFC6-8A1C82952A4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32471D9-FC45-442F-8D97-55F3C68EBF78}" type="datetimeFigureOut">
              <a:rPr lang="en-US"/>
              <a:pPr>
                <a:defRPr/>
              </a:pPr>
              <a:t>11/15/2013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F4E7544-D452-40A7-B14D-7C30D3E28B4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194A57-A5AF-4727-B2FB-C48B67055EB4}" type="datetimeFigureOut">
              <a:rPr lang="en-US"/>
              <a:pPr>
                <a:defRPr/>
              </a:pPr>
              <a:t>11/15/2013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FB363F-C3D6-4C0A-B741-158A79A348D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2711ECD-E0FC-4C33-BD46-631B62E2852E}" type="datetimeFigureOut">
              <a:rPr lang="en-US"/>
              <a:pPr>
                <a:defRPr/>
              </a:pPr>
              <a:t>11/15/2013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30335B-1CF9-48E7-9C90-8BB9EED75DE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 y="457200"/>
            <a:ext cx="8839200" cy="990600"/>
          </a:xfrm>
          <a:prstGeom prst="rect">
            <a:avLst/>
          </a:prstGeom>
        </p:spPr>
        <p:txBody>
          <a:bodyPr vert="horz" lIns="91440" tIns="45720" rIns="91440" bIns="45720" rtlCol="0" anchor="ctr">
            <a:normAutofit/>
          </a:bodyPr>
          <a:lstStyle/>
          <a:p>
            <a:pPr lvl="0"/>
            <a:r>
              <a:rPr lang="en-US" noProof="0" dirty="0" smtClean="0"/>
              <a:t>Use of bullets when you have text</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6EDD10B2-3755-4195-8A1B-2147AF4101A0}" type="datetimeFigureOut">
              <a:rPr lang="en-US"/>
              <a:pPr>
                <a:defRPr/>
              </a:pPr>
              <a:t>11/15/2013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8D38AE28-0FFF-47D7-BD73-5F61A37C6637}" type="slidenum">
              <a:rPr lang="en-US"/>
              <a:pPr>
                <a:defRPr/>
              </a:pPr>
              <a:t>‹#›</a:t>
            </a:fld>
            <a:endParaRPr lang="en-US"/>
          </a:p>
        </p:txBody>
      </p:sp>
      <p:pic>
        <p:nvPicPr>
          <p:cNvPr id="1031" name="Picture 4" descr="DPH_PPT2.jpg"/>
          <p:cNvPicPr>
            <a:picLocks noChangeAspect="1"/>
          </p:cNvPicPr>
          <p:nvPr/>
        </p:nvPicPr>
        <p:blipFill>
          <a:blip r:embed="rId13"/>
          <a:srcRect/>
          <a:stretch>
            <a:fillRect/>
          </a:stretch>
        </p:blipFill>
        <p:spPr bwMode="auto">
          <a:xfrm>
            <a:off x="0" y="-103188"/>
            <a:ext cx="9144000" cy="7064376"/>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24" r:id="rId1"/>
    <p:sldLayoutId id="2147483823" r:id="rId2"/>
    <p:sldLayoutId id="2147483822" r:id="rId3"/>
    <p:sldLayoutId id="2147483821" r:id="rId4"/>
    <p:sldLayoutId id="2147483820" r:id="rId5"/>
    <p:sldLayoutId id="2147483819" r:id="rId6"/>
    <p:sldLayoutId id="2147483818" r:id="rId7"/>
    <p:sldLayoutId id="2147483817" r:id="rId8"/>
    <p:sldLayoutId id="2147483816" r:id="rId9"/>
    <p:sldLayoutId id="2147483815" r:id="rId10"/>
    <p:sldLayoutId id="2147483825"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Segoe UI"/>
        </a:defRPr>
      </a:lvl2pPr>
      <a:lvl3pPr algn="ctr" rtl="0" fontAlgn="base">
        <a:spcBef>
          <a:spcPct val="0"/>
        </a:spcBef>
        <a:spcAft>
          <a:spcPct val="0"/>
        </a:spcAft>
        <a:defRPr sz="4400">
          <a:solidFill>
            <a:schemeClr val="tx1"/>
          </a:solidFill>
          <a:latin typeface="Segoe UI"/>
        </a:defRPr>
      </a:lvl3pPr>
      <a:lvl4pPr algn="ctr" rtl="0" fontAlgn="base">
        <a:spcBef>
          <a:spcPct val="0"/>
        </a:spcBef>
        <a:spcAft>
          <a:spcPct val="0"/>
        </a:spcAft>
        <a:defRPr sz="4400">
          <a:solidFill>
            <a:schemeClr val="tx1"/>
          </a:solidFill>
          <a:latin typeface="Segoe UI"/>
        </a:defRPr>
      </a:lvl4pPr>
      <a:lvl5pPr algn="ctr" rtl="0" fontAlgn="base">
        <a:spcBef>
          <a:spcPct val="0"/>
        </a:spcBef>
        <a:spcAft>
          <a:spcPct val="0"/>
        </a:spcAft>
        <a:defRPr sz="4400">
          <a:solidFill>
            <a:schemeClr val="tx1"/>
          </a:solidFill>
          <a:latin typeface="Segoe UI"/>
        </a:defRPr>
      </a:lvl5pPr>
      <a:lvl6pPr marL="457200" algn="ctr" rtl="0" fontAlgn="base">
        <a:spcBef>
          <a:spcPct val="0"/>
        </a:spcBef>
        <a:spcAft>
          <a:spcPct val="0"/>
        </a:spcAft>
        <a:defRPr sz="4400">
          <a:solidFill>
            <a:schemeClr val="tx1"/>
          </a:solidFill>
          <a:latin typeface="Segoe UI"/>
        </a:defRPr>
      </a:lvl6pPr>
      <a:lvl7pPr marL="914400" algn="ctr" rtl="0" fontAlgn="base">
        <a:spcBef>
          <a:spcPct val="0"/>
        </a:spcBef>
        <a:spcAft>
          <a:spcPct val="0"/>
        </a:spcAft>
        <a:defRPr sz="4400">
          <a:solidFill>
            <a:schemeClr val="tx1"/>
          </a:solidFill>
          <a:latin typeface="Segoe UI"/>
        </a:defRPr>
      </a:lvl7pPr>
      <a:lvl8pPr marL="1371600" algn="ctr" rtl="0" fontAlgn="base">
        <a:spcBef>
          <a:spcPct val="0"/>
        </a:spcBef>
        <a:spcAft>
          <a:spcPct val="0"/>
        </a:spcAft>
        <a:defRPr sz="4400">
          <a:solidFill>
            <a:schemeClr val="tx1"/>
          </a:solidFill>
          <a:latin typeface="Segoe UI"/>
        </a:defRPr>
      </a:lvl8pPr>
      <a:lvl9pPr marL="1828800" algn="ctr" rtl="0" fontAlgn="base">
        <a:spcBef>
          <a:spcPct val="0"/>
        </a:spcBef>
        <a:spcAft>
          <a:spcPct val="0"/>
        </a:spcAft>
        <a:defRPr sz="4400">
          <a:solidFill>
            <a:schemeClr val="tx1"/>
          </a:solidFill>
          <a:latin typeface="Segoe UI"/>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8"/>
          <p:cNvSpPr>
            <a:spLocks noChangeArrowheads="1"/>
          </p:cNvSpPr>
          <p:nvPr/>
        </p:nvSpPr>
        <p:spPr bwMode="auto">
          <a:xfrm>
            <a:off x="-47625" y="1516063"/>
            <a:ext cx="9191625" cy="1905000"/>
          </a:xfrm>
          <a:prstGeom prst="rect">
            <a:avLst/>
          </a:prstGeom>
          <a:noFill/>
          <a:ln w="38100">
            <a:noFill/>
            <a:miter lim="800000"/>
            <a:headEnd/>
            <a:tailEnd/>
          </a:ln>
        </p:spPr>
        <p:txBody>
          <a:bodyPr anchor="ctr"/>
          <a:lstStyle/>
          <a:p>
            <a:pPr algn="ctr">
              <a:spcAft>
                <a:spcPct val="25000"/>
              </a:spcAft>
              <a:defRPr/>
            </a:pPr>
            <a:r>
              <a:rPr lang="en-US" sz="2800" b="1" dirty="0">
                <a:solidFill>
                  <a:schemeClr val="tx1">
                    <a:lumMod val="65000"/>
                    <a:lumOff val="35000"/>
                  </a:schemeClr>
                </a:solidFill>
                <a:latin typeface="Segoe UI" pitchFamily="34" charset="0"/>
                <a:cs typeface="Segoe UI" pitchFamily="34" charset="0"/>
              </a:rPr>
              <a:t>Response Overview and </a:t>
            </a:r>
          </a:p>
          <a:p>
            <a:pPr algn="ctr">
              <a:spcAft>
                <a:spcPct val="25000"/>
              </a:spcAft>
              <a:defRPr/>
            </a:pPr>
            <a:r>
              <a:rPr lang="en-US" sz="2800" b="1" dirty="0">
                <a:solidFill>
                  <a:schemeClr val="tx1">
                    <a:lumMod val="65000"/>
                    <a:lumOff val="35000"/>
                  </a:schemeClr>
                </a:solidFill>
                <a:latin typeface="Segoe UI" pitchFamily="34" charset="0"/>
                <a:cs typeface="Segoe UI" pitchFamily="34" charset="0"/>
              </a:rPr>
              <a:t>     Population Monitoring</a:t>
            </a:r>
            <a:endParaRPr lang="en-US" sz="2800" b="1" dirty="0">
              <a:solidFill>
                <a:schemeClr val="tx1">
                  <a:lumMod val="65000"/>
                  <a:lumOff val="35000"/>
                </a:schemeClr>
              </a:solidFill>
              <a:latin typeface="Segoe UI" pitchFamily="34" charset="0"/>
              <a:cs typeface="Segoe UI" pitchFamily="34" charset="0"/>
            </a:endParaRPr>
          </a:p>
        </p:txBody>
      </p:sp>
      <p:sp>
        <p:nvSpPr>
          <p:cNvPr id="5" name="Rectangle 90"/>
          <p:cNvSpPr>
            <a:spLocks noChangeArrowheads="1"/>
          </p:cNvSpPr>
          <p:nvPr/>
        </p:nvSpPr>
        <p:spPr bwMode="auto">
          <a:xfrm>
            <a:off x="2782888" y="3675063"/>
            <a:ext cx="6172200" cy="1219200"/>
          </a:xfrm>
          <a:prstGeom prst="rect">
            <a:avLst/>
          </a:prstGeom>
          <a:noFill/>
          <a:ln w="9525">
            <a:noFill/>
            <a:miter lim="800000"/>
            <a:headEnd/>
            <a:tailEnd/>
          </a:ln>
        </p:spPr>
        <p:txBody>
          <a:bodyPr/>
          <a:lstStyle/>
          <a:p>
            <a:pPr>
              <a:lnSpc>
                <a:spcPct val="80000"/>
              </a:lnSpc>
              <a:spcBef>
                <a:spcPct val="20000"/>
              </a:spcBef>
              <a:spcAft>
                <a:spcPct val="30000"/>
              </a:spcAft>
              <a:defRPr/>
            </a:pPr>
            <a:r>
              <a:rPr lang="en-US" sz="2000" dirty="0">
                <a:solidFill>
                  <a:schemeClr val="tx1">
                    <a:lumMod val="65000"/>
                    <a:lumOff val="35000"/>
                  </a:schemeClr>
                </a:solidFill>
                <a:latin typeface="Segoe UI" pitchFamily="34" charset="0"/>
                <a:cs typeface="Segoe UI" pitchFamily="34" charset="0"/>
              </a:rPr>
              <a:t>Presentation to:  RRVC Hands-On Training Workshop</a:t>
            </a:r>
          </a:p>
          <a:p>
            <a:pPr>
              <a:lnSpc>
                <a:spcPct val="80000"/>
              </a:lnSpc>
              <a:spcBef>
                <a:spcPct val="20000"/>
              </a:spcBef>
              <a:spcAft>
                <a:spcPct val="30000"/>
              </a:spcAft>
              <a:defRPr/>
            </a:pPr>
            <a:r>
              <a:rPr lang="en-US" sz="2000" dirty="0">
                <a:solidFill>
                  <a:schemeClr val="tx1">
                    <a:lumMod val="65000"/>
                    <a:lumOff val="35000"/>
                  </a:schemeClr>
                </a:solidFill>
                <a:latin typeface="Segoe UI" pitchFamily="34" charset="0"/>
                <a:cs typeface="Segoe UI" pitchFamily="34" charset="0"/>
              </a:rPr>
              <a:t>Presented by:  Betsy T. </a:t>
            </a:r>
            <a:r>
              <a:rPr lang="en-US" sz="2000" dirty="0" err="1">
                <a:solidFill>
                  <a:schemeClr val="tx1">
                    <a:lumMod val="65000"/>
                    <a:lumOff val="35000"/>
                  </a:schemeClr>
                </a:solidFill>
                <a:latin typeface="Segoe UI" pitchFamily="34" charset="0"/>
                <a:cs typeface="Segoe UI" pitchFamily="34" charset="0"/>
              </a:rPr>
              <a:t>Kagey</a:t>
            </a:r>
            <a:r>
              <a:rPr lang="en-US" sz="2000" dirty="0">
                <a:solidFill>
                  <a:schemeClr val="tx1">
                    <a:lumMod val="65000"/>
                    <a:lumOff val="35000"/>
                  </a:schemeClr>
                </a:solidFill>
                <a:latin typeface="Segoe UI" pitchFamily="34" charset="0"/>
                <a:cs typeface="Segoe UI" pitchFamily="34" charset="0"/>
              </a:rPr>
              <a:t>, PhD</a:t>
            </a:r>
          </a:p>
          <a:p>
            <a:pPr>
              <a:lnSpc>
                <a:spcPct val="80000"/>
              </a:lnSpc>
              <a:spcBef>
                <a:spcPct val="20000"/>
              </a:spcBef>
              <a:spcAft>
                <a:spcPct val="30000"/>
              </a:spcAft>
              <a:defRPr/>
            </a:pPr>
            <a:r>
              <a:rPr lang="en-US" sz="2000" dirty="0">
                <a:solidFill>
                  <a:schemeClr val="tx1">
                    <a:lumMod val="65000"/>
                    <a:lumOff val="35000"/>
                  </a:schemeClr>
                </a:solidFill>
                <a:latin typeface="Segoe UI" pitchFamily="34" charset="0"/>
                <a:cs typeface="Segoe UI" pitchFamily="34" charset="0"/>
              </a:rPr>
              <a:t>Date:  November 16</a:t>
            </a:r>
            <a:r>
              <a:rPr lang="en-US" sz="2000" baseline="30000" dirty="0">
                <a:solidFill>
                  <a:schemeClr val="tx1">
                    <a:lumMod val="65000"/>
                    <a:lumOff val="35000"/>
                  </a:schemeClr>
                </a:solidFill>
                <a:latin typeface="Segoe UI" pitchFamily="34" charset="0"/>
                <a:cs typeface="Segoe UI" pitchFamily="34" charset="0"/>
              </a:rPr>
              <a:t>th</a:t>
            </a:r>
            <a:r>
              <a:rPr lang="en-US" sz="2000" dirty="0">
                <a:solidFill>
                  <a:schemeClr val="tx1">
                    <a:lumMod val="65000"/>
                    <a:lumOff val="35000"/>
                  </a:schemeClr>
                </a:solidFill>
                <a:latin typeface="Segoe UI" pitchFamily="34" charset="0"/>
                <a:cs typeface="Segoe UI" pitchFamily="34" charset="0"/>
              </a:rPr>
              <a:t>, 2013</a:t>
            </a:r>
          </a:p>
          <a:p>
            <a:pPr>
              <a:lnSpc>
                <a:spcPct val="80000"/>
              </a:lnSpc>
              <a:spcBef>
                <a:spcPct val="20000"/>
              </a:spcBef>
              <a:defRPr/>
            </a:pPr>
            <a:endParaRPr lang="en-US" dirty="0">
              <a:solidFill>
                <a:srgbClr val="006699"/>
              </a:solidFill>
              <a:latin typeface="Arial Narrow"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533400" y="1295400"/>
            <a:ext cx="7772400" cy="4114800"/>
          </a:xfrm>
          <a:prstGeom prst="rect">
            <a:avLst/>
          </a:prstGeom>
        </p:spPr>
        <p:txBody>
          <a:bodyPr/>
          <a:lstStyle/>
          <a:p>
            <a:pPr marL="342900" indent="-342900" fontAlgn="auto">
              <a:spcBef>
                <a:spcPct val="20000"/>
              </a:spcBef>
              <a:spcAft>
                <a:spcPts val="0"/>
              </a:spcAft>
              <a:buFont typeface="Arial" pitchFamily="34" charset="0"/>
              <a:buChar char="•"/>
              <a:defRPr/>
            </a:pPr>
            <a:endParaRPr lang="en-US" sz="2400" dirty="0">
              <a:latin typeface="+mn-lt"/>
            </a:endParaRPr>
          </a:p>
        </p:txBody>
      </p:sp>
      <p:sp>
        <p:nvSpPr>
          <p:cNvPr id="25602" name="Title 2"/>
          <p:cNvSpPr>
            <a:spLocks noGrp="1"/>
          </p:cNvSpPr>
          <p:nvPr>
            <p:ph type="title"/>
          </p:nvPr>
        </p:nvSpPr>
        <p:spPr bwMode="auto"/>
        <p:txBody>
          <a:bodyPr wrap="square" numCol="1" anchorCtr="0" compatLnSpc="1">
            <a:prstTxWarp prst="textNoShape">
              <a:avLst/>
            </a:prstTxWarp>
          </a:bodyPr>
          <a:lstStyle/>
          <a:p>
            <a:r>
              <a:rPr lang="en-US" smtClean="0"/>
              <a:t>Why is surveillance important</a:t>
            </a:r>
          </a:p>
        </p:txBody>
      </p:sp>
      <p:sp>
        <p:nvSpPr>
          <p:cNvPr id="25603" name="Rectangle 3"/>
          <p:cNvSpPr>
            <a:spLocks noGrp="1" noChangeArrowheads="1"/>
          </p:cNvSpPr>
          <p:nvPr>
            <p:ph idx="1"/>
          </p:nvPr>
        </p:nvSpPr>
        <p:spPr/>
        <p:txBody>
          <a:bodyPr/>
          <a:lstStyle/>
          <a:p>
            <a:r>
              <a:rPr lang="en-US" sz="2800" smtClean="0"/>
              <a:t>Surveillance information has many uses:</a:t>
            </a:r>
          </a:p>
          <a:p>
            <a:pPr lvl="1"/>
            <a:r>
              <a:rPr lang="en-US" sz="2400" smtClean="0"/>
              <a:t>Monitoring disease trends</a:t>
            </a:r>
          </a:p>
          <a:p>
            <a:pPr lvl="1"/>
            <a:r>
              <a:rPr lang="en-US" sz="2400" smtClean="0"/>
              <a:t>Describing natural history of diseases</a:t>
            </a:r>
          </a:p>
          <a:p>
            <a:pPr lvl="1"/>
            <a:r>
              <a:rPr lang="en-US" sz="2400" smtClean="0"/>
              <a:t>Identifying epidemics or new syndromes</a:t>
            </a:r>
          </a:p>
          <a:p>
            <a:pPr lvl="1"/>
            <a:r>
              <a:rPr lang="en-US" sz="2400" smtClean="0"/>
              <a:t>Monitoring changes in infectious agents</a:t>
            </a:r>
          </a:p>
          <a:p>
            <a:pPr lvl="1"/>
            <a:r>
              <a:rPr lang="en-US" sz="2400" smtClean="0"/>
              <a:t>Identifying areas for research</a:t>
            </a:r>
          </a:p>
          <a:p>
            <a:pPr lvl="1"/>
            <a:r>
              <a:rPr lang="en-US" sz="2400" smtClean="0"/>
              <a:t>Evaluating hypotheses</a:t>
            </a:r>
          </a:p>
          <a:p>
            <a:pPr lvl="1"/>
            <a:r>
              <a:rPr lang="en-US" sz="2400" smtClean="0"/>
              <a:t>Planning public health policy</a:t>
            </a:r>
          </a:p>
          <a:p>
            <a:pPr lvl="1"/>
            <a:r>
              <a:rPr lang="en-US" sz="2400" smtClean="0"/>
              <a:t>Evaluating public health policy/interventions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bwMode="auto"/>
        <p:txBody>
          <a:bodyPr wrap="square" numCol="1" anchorCtr="0" compatLnSpc="1">
            <a:prstTxWarp prst="textNoShape">
              <a:avLst/>
            </a:prstTxWarp>
          </a:bodyPr>
          <a:lstStyle/>
          <a:p>
            <a:r>
              <a:rPr lang="en-US" smtClean="0"/>
              <a:t>Population Monitoring</a:t>
            </a:r>
          </a:p>
        </p:txBody>
      </p:sp>
      <p:sp>
        <p:nvSpPr>
          <p:cNvPr id="3" name="Content Placeholder 2"/>
          <p:cNvSpPr>
            <a:spLocks noGrp="1"/>
          </p:cNvSpPr>
          <p:nvPr>
            <p:ph idx="1"/>
          </p:nvPr>
        </p:nvSpPr>
        <p:spPr>
          <a:xfrm>
            <a:off x="228600" y="1600200"/>
            <a:ext cx="8686800" cy="4525963"/>
          </a:xfrm>
        </p:spPr>
        <p:txBody>
          <a:bodyPr rtlCol="0">
            <a:normAutofit fontScale="62500" lnSpcReduction="20000"/>
          </a:bodyPr>
          <a:lstStyle/>
          <a:p>
            <a:pPr fontAlgn="auto">
              <a:spcAft>
                <a:spcPts val="0"/>
              </a:spcAft>
              <a:buFont typeface="Arial" pitchFamily="34" charset="0"/>
              <a:buNone/>
              <a:defRPr/>
            </a:pPr>
            <a:r>
              <a:rPr lang="en-US" dirty="0" smtClean="0"/>
              <a:t>     A </a:t>
            </a:r>
            <a:r>
              <a:rPr lang="en-US" dirty="0"/>
              <a:t>process that begins soon </a:t>
            </a:r>
            <a:r>
              <a:rPr lang="en-US" dirty="0" smtClean="0"/>
              <a:t>after a radiation </a:t>
            </a:r>
            <a:r>
              <a:rPr lang="en-US" dirty="0"/>
              <a:t>incident is reported </a:t>
            </a:r>
            <a:r>
              <a:rPr lang="en-US" dirty="0" smtClean="0"/>
              <a:t>and continues </a:t>
            </a:r>
            <a:r>
              <a:rPr lang="en-US" dirty="0"/>
              <a:t>until all </a:t>
            </a:r>
            <a:r>
              <a:rPr lang="en-US" dirty="0" smtClean="0"/>
              <a:t>potentially affected </a:t>
            </a:r>
            <a:r>
              <a:rPr lang="en-US" dirty="0"/>
              <a:t>people have been monitored and </a:t>
            </a:r>
            <a:r>
              <a:rPr lang="en-US" dirty="0" smtClean="0"/>
              <a:t>evaluated for:</a:t>
            </a:r>
          </a:p>
          <a:p>
            <a:pPr fontAlgn="auto">
              <a:spcAft>
                <a:spcPts val="0"/>
              </a:spcAft>
              <a:buFont typeface="Arial" pitchFamily="34" charset="0"/>
              <a:buNone/>
              <a:defRPr/>
            </a:pPr>
            <a:endParaRPr lang="en-US" dirty="0"/>
          </a:p>
          <a:p>
            <a:pPr lvl="1" fontAlgn="auto">
              <a:spcAft>
                <a:spcPts val="0"/>
              </a:spcAft>
              <a:buFont typeface="Arial" pitchFamily="34" charset="0"/>
              <a:buNone/>
              <a:defRPr/>
            </a:pPr>
            <a:r>
              <a:rPr lang="en-US" i="1" dirty="0" smtClean="0"/>
              <a:t>      • </a:t>
            </a:r>
            <a:r>
              <a:rPr lang="en-US" sz="2500" i="1" dirty="0"/>
              <a:t>Needed medical treatment.</a:t>
            </a:r>
            <a:endParaRPr lang="en-US" sz="2500" dirty="0"/>
          </a:p>
          <a:p>
            <a:pPr lvl="1" fontAlgn="auto">
              <a:spcAft>
                <a:spcPts val="0"/>
              </a:spcAft>
              <a:buFont typeface="Arial" pitchFamily="34" charset="0"/>
              <a:buNone/>
              <a:defRPr/>
            </a:pPr>
            <a:r>
              <a:rPr lang="en-US" sz="2500" i="1" dirty="0" smtClean="0"/>
              <a:t>       • </a:t>
            </a:r>
            <a:r>
              <a:rPr lang="en-US" sz="2500" i="1" dirty="0"/>
              <a:t>The presence of radioactive contamination on the body or clothing.</a:t>
            </a:r>
            <a:endParaRPr lang="en-US" sz="2500" dirty="0"/>
          </a:p>
          <a:p>
            <a:pPr lvl="1" fontAlgn="auto">
              <a:spcAft>
                <a:spcPts val="0"/>
              </a:spcAft>
              <a:buFont typeface="Arial" pitchFamily="34" charset="0"/>
              <a:buNone/>
              <a:defRPr/>
            </a:pPr>
            <a:r>
              <a:rPr lang="en-US" sz="2500" i="1" dirty="0" smtClean="0"/>
              <a:t>       • </a:t>
            </a:r>
            <a:r>
              <a:rPr lang="en-US" sz="2500" i="1" dirty="0"/>
              <a:t>The intake of radioactive materials into the body.</a:t>
            </a:r>
            <a:endParaRPr lang="en-US" sz="2500" dirty="0"/>
          </a:p>
          <a:p>
            <a:pPr lvl="1" fontAlgn="auto">
              <a:spcAft>
                <a:spcPts val="0"/>
              </a:spcAft>
              <a:buFont typeface="Arial" pitchFamily="34" charset="0"/>
              <a:buNone/>
              <a:defRPr/>
            </a:pPr>
            <a:r>
              <a:rPr lang="en-US" sz="2500" i="1" dirty="0" smtClean="0"/>
              <a:t>       • </a:t>
            </a:r>
            <a:r>
              <a:rPr lang="en-US" sz="2500" i="1" dirty="0"/>
              <a:t>The removal of external or internal contamination (decontamination).</a:t>
            </a:r>
            <a:endParaRPr lang="en-US" sz="2500" dirty="0"/>
          </a:p>
          <a:p>
            <a:pPr lvl="1" fontAlgn="auto">
              <a:spcAft>
                <a:spcPts val="0"/>
              </a:spcAft>
              <a:buFont typeface="Arial" pitchFamily="34" charset="0"/>
              <a:buNone/>
              <a:defRPr/>
            </a:pPr>
            <a:r>
              <a:rPr lang="en-US" sz="2500" i="1" dirty="0" smtClean="0"/>
              <a:t>       • </a:t>
            </a:r>
            <a:r>
              <a:rPr lang="en-US" sz="2500" i="1" dirty="0"/>
              <a:t>The radiation dose received and the resulting health </a:t>
            </a:r>
            <a:r>
              <a:rPr lang="en-US" sz="2500" i="1" dirty="0" smtClean="0"/>
              <a:t>risk from </a:t>
            </a:r>
            <a:r>
              <a:rPr lang="en-US" sz="2500" i="1" dirty="0"/>
              <a:t>the exposure.</a:t>
            </a:r>
            <a:endParaRPr lang="en-US" sz="2500" dirty="0"/>
          </a:p>
          <a:p>
            <a:pPr lvl="1" fontAlgn="auto">
              <a:spcAft>
                <a:spcPts val="0"/>
              </a:spcAft>
              <a:buFont typeface="Arial" pitchFamily="34" charset="0"/>
              <a:buNone/>
              <a:defRPr/>
            </a:pPr>
            <a:r>
              <a:rPr lang="en-US" sz="2500" i="1" dirty="0" smtClean="0"/>
              <a:t>       • </a:t>
            </a:r>
            <a:r>
              <a:rPr lang="en-US" sz="2500" i="1" dirty="0"/>
              <a:t>Long-term health effects.</a:t>
            </a:r>
            <a:endParaRPr lang="en-US" sz="2500" dirty="0"/>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Assessment of the first five elements listed above should be accomplished as soon as possible following an incident. </a:t>
            </a:r>
          </a:p>
          <a:p>
            <a:pPr fontAlgn="auto">
              <a:spcAft>
                <a:spcPts val="0"/>
              </a:spcAft>
              <a:buFont typeface="Arial" pitchFamily="34" charset="0"/>
              <a:buChar char="•"/>
              <a:defRPr/>
            </a:pPr>
            <a:r>
              <a:rPr lang="en-US" dirty="0" smtClean="0"/>
              <a:t>Long-term health effects are usually determined through a population registry and an epidemiologic investigation that will likely span several decades.</a:t>
            </a:r>
            <a:endParaRPr lang="en-US" dirty="0"/>
          </a:p>
        </p:txBody>
      </p:sp>
      <p:sp>
        <p:nvSpPr>
          <p:cNvPr id="4" name="Rectangle 3"/>
          <p:cNvSpPr/>
          <p:nvPr/>
        </p:nvSpPr>
        <p:spPr>
          <a:xfrm>
            <a:off x="990600" y="5943600"/>
            <a:ext cx="7924800" cy="369888"/>
          </a:xfrm>
          <a:prstGeom prst="rect">
            <a:avLst/>
          </a:prstGeom>
        </p:spPr>
        <p:txBody>
          <a:bodyPr>
            <a:spAutoFit/>
          </a:bodyPr>
          <a:lstStyle/>
          <a:p>
            <a:pPr>
              <a:defRPr/>
            </a:pPr>
            <a:r>
              <a:rPr lang="en-US" i="1" dirty="0">
                <a:solidFill>
                  <a:schemeClr val="tx2">
                    <a:lumMod val="60000"/>
                    <a:lumOff val="40000"/>
                  </a:schemeClr>
                </a:solidFill>
              </a:rPr>
              <a:t>http://emergency.cdc.gov/radiation/pdf/population-monitoring-guide.pdf</a:t>
            </a:r>
            <a:endParaRPr lang="en-US" i="1"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556000" y="285750"/>
            <a:ext cx="21336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CBP screens passenger</a:t>
            </a:r>
            <a:endParaRPr lang="en-US" dirty="0"/>
          </a:p>
        </p:txBody>
      </p:sp>
      <p:sp>
        <p:nvSpPr>
          <p:cNvPr id="5" name="Rounded Rectangle 4"/>
          <p:cNvSpPr/>
          <p:nvPr/>
        </p:nvSpPr>
        <p:spPr>
          <a:xfrm>
            <a:off x="3556000" y="1543050"/>
            <a:ext cx="2133600"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Data sent to CDC</a:t>
            </a:r>
            <a:endParaRPr lang="en-US" dirty="0"/>
          </a:p>
        </p:txBody>
      </p:sp>
      <p:sp>
        <p:nvSpPr>
          <p:cNvPr id="6" name="Rounded Rectangle 5"/>
          <p:cNvSpPr/>
          <p:nvPr/>
        </p:nvSpPr>
        <p:spPr>
          <a:xfrm>
            <a:off x="3556000" y="2514600"/>
            <a:ext cx="2235200" cy="628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CDC contacts </a:t>
            </a:r>
          </a:p>
          <a:p>
            <a:pPr algn="ctr">
              <a:defRPr/>
            </a:pPr>
            <a:r>
              <a:rPr lang="en-US" dirty="0"/>
              <a:t>SRC*</a:t>
            </a:r>
            <a:endParaRPr lang="en-US" dirty="0"/>
          </a:p>
        </p:txBody>
      </p:sp>
      <p:sp>
        <p:nvSpPr>
          <p:cNvPr id="7" name="Rounded Rectangle 6"/>
          <p:cNvSpPr/>
          <p:nvPr/>
        </p:nvSpPr>
        <p:spPr>
          <a:xfrm>
            <a:off x="3556000" y="3486150"/>
            <a:ext cx="22352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SRC</a:t>
            </a:r>
          </a:p>
          <a:p>
            <a:pPr algn="ctr">
              <a:defRPr/>
            </a:pPr>
            <a:r>
              <a:rPr lang="en-US" dirty="0"/>
              <a:t>performs </a:t>
            </a:r>
            <a:r>
              <a:rPr lang="en-US" dirty="0" err="1"/>
              <a:t>Rad</a:t>
            </a:r>
            <a:r>
              <a:rPr lang="en-US" dirty="0"/>
              <a:t> Assessment</a:t>
            </a:r>
            <a:endParaRPr lang="en-US" dirty="0"/>
          </a:p>
        </p:txBody>
      </p:sp>
      <p:sp>
        <p:nvSpPr>
          <p:cNvPr id="8" name="Rounded Rectangle 7"/>
          <p:cNvSpPr/>
          <p:nvPr/>
        </p:nvSpPr>
        <p:spPr>
          <a:xfrm>
            <a:off x="3657600" y="4629150"/>
            <a:ext cx="2235200" cy="8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SRC or SHD collects Epi Questionnaire</a:t>
            </a:r>
            <a:endParaRPr lang="en-US" dirty="0"/>
          </a:p>
        </p:txBody>
      </p:sp>
      <p:sp>
        <p:nvSpPr>
          <p:cNvPr id="13" name="Down Arrow 12"/>
          <p:cNvSpPr/>
          <p:nvPr/>
        </p:nvSpPr>
        <p:spPr>
          <a:xfrm>
            <a:off x="4572000" y="2228850"/>
            <a:ext cx="101600" cy="17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Down Arrow 16"/>
          <p:cNvSpPr/>
          <p:nvPr/>
        </p:nvSpPr>
        <p:spPr>
          <a:xfrm>
            <a:off x="4572000" y="3257550"/>
            <a:ext cx="101600" cy="17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Down Arrow 17"/>
          <p:cNvSpPr/>
          <p:nvPr/>
        </p:nvSpPr>
        <p:spPr>
          <a:xfrm>
            <a:off x="4572000" y="4343400"/>
            <a:ext cx="101600" cy="17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Rounded Rectangle 20"/>
          <p:cNvSpPr/>
          <p:nvPr/>
        </p:nvSpPr>
        <p:spPr>
          <a:xfrm>
            <a:off x="3657600" y="5829300"/>
            <a:ext cx="2235200" cy="8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SRC or SHD sends Epi data to CDC</a:t>
            </a:r>
            <a:endParaRPr lang="en-US" dirty="0"/>
          </a:p>
        </p:txBody>
      </p:sp>
      <p:sp>
        <p:nvSpPr>
          <p:cNvPr id="23" name="Down Arrow 22"/>
          <p:cNvSpPr/>
          <p:nvPr/>
        </p:nvSpPr>
        <p:spPr>
          <a:xfrm>
            <a:off x="4673600" y="5543550"/>
            <a:ext cx="101600" cy="17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659" name="TextBox 26"/>
          <p:cNvSpPr txBox="1">
            <a:spLocks noChangeArrowheads="1"/>
          </p:cNvSpPr>
          <p:nvPr/>
        </p:nvSpPr>
        <p:spPr bwMode="auto">
          <a:xfrm>
            <a:off x="6096000" y="285750"/>
            <a:ext cx="2844800" cy="369888"/>
          </a:xfrm>
          <a:prstGeom prst="rect">
            <a:avLst/>
          </a:prstGeom>
          <a:noFill/>
          <a:ln w="9525">
            <a:noFill/>
            <a:miter lim="800000"/>
            <a:headEnd/>
            <a:tailEnd/>
          </a:ln>
        </p:spPr>
        <p:txBody>
          <a:bodyPr>
            <a:spAutoFit/>
          </a:bodyPr>
          <a:lstStyle/>
          <a:p>
            <a:r>
              <a:rPr lang="en-US"/>
              <a:t>If </a:t>
            </a:r>
            <a:r>
              <a:rPr lang="en-US" u="sng"/>
              <a:t>&gt;</a:t>
            </a:r>
            <a:r>
              <a:rPr lang="en-US"/>
              <a:t> 20 x background</a:t>
            </a:r>
          </a:p>
        </p:txBody>
      </p:sp>
      <p:sp>
        <p:nvSpPr>
          <p:cNvPr id="28" name="Rounded Rectangle 27"/>
          <p:cNvSpPr/>
          <p:nvPr/>
        </p:nvSpPr>
        <p:spPr>
          <a:xfrm>
            <a:off x="6604000" y="1028700"/>
            <a:ext cx="2235200" cy="15430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CBP contacts CDC and SRC for immediate consultation</a:t>
            </a:r>
            <a:endParaRPr lang="en-US" dirty="0"/>
          </a:p>
        </p:txBody>
      </p:sp>
      <p:cxnSp>
        <p:nvCxnSpPr>
          <p:cNvPr id="30" name="Shape 29"/>
          <p:cNvCxnSpPr>
            <a:endCxn id="28" idx="0"/>
          </p:cNvCxnSpPr>
          <p:nvPr/>
        </p:nvCxnSpPr>
        <p:spPr>
          <a:xfrm>
            <a:off x="5588000" y="285750"/>
            <a:ext cx="2133600" cy="74295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hape 31"/>
          <p:cNvCxnSpPr>
            <a:stCxn id="28" idx="2"/>
            <a:endCxn id="7" idx="3"/>
          </p:cNvCxnSpPr>
          <p:nvPr/>
        </p:nvCxnSpPr>
        <p:spPr>
          <a:xfrm rot="5400000">
            <a:off x="6127750" y="2235200"/>
            <a:ext cx="1257300" cy="19304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grpSp>
        <p:nvGrpSpPr>
          <p:cNvPr id="27663" name="Group 32"/>
          <p:cNvGrpSpPr>
            <a:grpSpLocks/>
          </p:cNvGrpSpPr>
          <p:nvPr/>
        </p:nvGrpSpPr>
        <p:grpSpPr bwMode="auto">
          <a:xfrm>
            <a:off x="6604000" y="3429000"/>
            <a:ext cx="2235200" cy="3157538"/>
            <a:chOff x="4953000" y="4268563"/>
            <a:chExt cx="1676400" cy="4135210"/>
          </a:xfrm>
        </p:grpSpPr>
        <p:sp>
          <p:nvSpPr>
            <p:cNvPr id="43" name="Rounded Rectangle 42"/>
            <p:cNvSpPr/>
            <p:nvPr/>
          </p:nvSpPr>
          <p:spPr>
            <a:xfrm>
              <a:off x="5029200" y="4268563"/>
              <a:ext cx="1600200" cy="97299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If necessary, SRC collects Urine for Bioassay</a:t>
              </a:r>
              <a:endParaRPr lang="en-US" sz="1600" dirty="0"/>
            </a:p>
          </p:txBody>
        </p:sp>
        <p:sp>
          <p:nvSpPr>
            <p:cNvPr id="49" name="Rounded Rectangle 48"/>
            <p:cNvSpPr/>
            <p:nvPr/>
          </p:nvSpPr>
          <p:spPr>
            <a:xfrm>
              <a:off x="4953000" y="5990008"/>
              <a:ext cx="1600200" cy="9459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SRC sends urine to SHDL</a:t>
              </a:r>
              <a:endParaRPr lang="en-US" sz="1600" dirty="0"/>
            </a:p>
          </p:txBody>
        </p:sp>
        <p:sp>
          <p:nvSpPr>
            <p:cNvPr id="50" name="Rounded Rectangle 49"/>
            <p:cNvSpPr/>
            <p:nvPr/>
          </p:nvSpPr>
          <p:spPr>
            <a:xfrm>
              <a:off x="4953000" y="7486916"/>
              <a:ext cx="1600200" cy="9168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SHDL sends urine to CDC Lab</a:t>
              </a:r>
              <a:endParaRPr lang="en-US" sz="1600" dirty="0"/>
            </a:p>
          </p:txBody>
        </p:sp>
        <p:sp>
          <p:nvSpPr>
            <p:cNvPr id="66" name="Down Arrow 65"/>
            <p:cNvSpPr/>
            <p:nvPr/>
          </p:nvSpPr>
          <p:spPr>
            <a:xfrm flipH="1">
              <a:off x="5867400" y="7187534"/>
              <a:ext cx="45244" cy="2286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7664" name="TextBox 30"/>
          <p:cNvSpPr txBox="1">
            <a:spLocks noChangeArrowheads="1"/>
          </p:cNvSpPr>
          <p:nvPr/>
        </p:nvSpPr>
        <p:spPr bwMode="auto">
          <a:xfrm>
            <a:off x="3352800" y="1085850"/>
            <a:ext cx="2895600" cy="369888"/>
          </a:xfrm>
          <a:prstGeom prst="rect">
            <a:avLst/>
          </a:prstGeom>
          <a:noFill/>
          <a:ln w="9525">
            <a:noFill/>
            <a:miter lim="800000"/>
            <a:headEnd/>
            <a:tailEnd/>
          </a:ln>
        </p:spPr>
        <p:txBody>
          <a:bodyPr>
            <a:spAutoFit/>
          </a:bodyPr>
          <a:lstStyle/>
          <a:p>
            <a:r>
              <a:rPr lang="en-US"/>
              <a:t>If &gt;2 and &lt; 20 background</a:t>
            </a:r>
          </a:p>
        </p:txBody>
      </p:sp>
      <p:cxnSp>
        <p:nvCxnSpPr>
          <p:cNvPr id="40" name="Straight Arrow Connector 39"/>
          <p:cNvCxnSpPr>
            <a:stCxn id="4" idx="2"/>
            <a:endCxn id="5" idx="0"/>
          </p:cNvCxnSpPr>
          <p:nvPr/>
        </p:nvCxnSpPr>
        <p:spPr>
          <a:xfrm rot="5400000">
            <a:off x="4337051" y="1255712"/>
            <a:ext cx="5715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7" idx="1"/>
            <a:endCxn id="7" idx="1"/>
          </p:cNvCxnSpPr>
          <p:nvPr/>
        </p:nvCxnSpPr>
        <p:spPr>
          <a:xfrm rot="10800000">
            <a:off x="3556000" y="3829050"/>
            <a:ext cx="15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667" name="TextBox 36"/>
          <p:cNvSpPr txBox="1">
            <a:spLocks noChangeArrowheads="1"/>
          </p:cNvSpPr>
          <p:nvPr/>
        </p:nvSpPr>
        <p:spPr bwMode="auto">
          <a:xfrm>
            <a:off x="152400" y="5029200"/>
            <a:ext cx="3200400" cy="1077913"/>
          </a:xfrm>
          <a:prstGeom prst="rect">
            <a:avLst/>
          </a:prstGeom>
          <a:noFill/>
          <a:ln w="9525">
            <a:noFill/>
            <a:miter lim="800000"/>
            <a:headEnd/>
            <a:tailEnd/>
          </a:ln>
        </p:spPr>
        <p:txBody>
          <a:bodyPr>
            <a:spAutoFit/>
          </a:bodyPr>
          <a:lstStyle/>
          <a:p>
            <a:r>
              <a:rPr lang="en-US" sz="1600" i="1"/>
              <a:t>CBP: Customs and Border Patrol</a:t>
            </a:r>
            <a:br>
              <a:rPr lang="en-US" sz="1600" i="1"/>
            </a:br>
            <a:r>
              <a:rPr lang="en-US" sz="1600" i="1"/>
              <a:t>SRC: State Radiation Control</a:t>
            </a:r>
          </a:p>
          <a:p>
            <a:r>
              <a:rPr lang="en-US" sz="1600" i="1"/>
              <a:t>SHD: State Health Department</a:t>
            </a:r>
          </a:p>
          <a:p>
            <a:r>
              <a:rPr lang="en-US" sz="1600" i="1"/>
              <a:t>SHDL: State Health Dept Lab</a:t>
            </a:r>
          </a:p>
        </p:txBody>
      </p:sp>
      <p:sp>
        <p:nvSpPr>
          <p:cNvPr id="27668" name="Rectangle 37"/>
          <p:cNvSpPr>
            <a:spLocks noChangeArrowheads="1"/>
          </p:cNvSpPr>
          <p:nvPr/>
        </p:nvSpPr>
        <p:spPr bwMode="auto">
          <a:xfrm>
            <a:off x="8626475" y="6016625"/>
            <a:ext cx="414338" cy="338138"/>
          </a:xfrm>
          <a:prstGeom prst="rect">
            <a:avLst/>
          </a:prstGeom>
          <a:noFill/>
          <a:ln w="9525">
            <a:noFill/>
            <a:miter lim="800000"/>
            <a:headEnd/>
            <a:tailEnd/>
          </a:ln>
        </p:spPr>
        <p:txBody>
          <a:bodyPr wrap="none">
            <a:spAutoFit/>
          </a:bodyPr>
          <a:lstStyle/>
          <a:p>
            <a:r>
              <a:rPr lang="en-US" sz="1600">
                <a:solidFill>
                  <a:srgbClr val="FFFFFF"/>
                </a:solidFill>
              </a:rPr>
              <a:t>to </a:t>
            </a:r>
            <a:endParaRPr lang="en-US"/>
          </a:p>
        </p:txBody>
      </p:sp>
      <p:sp>
        <p:nvSpPr>
          <p:cNvPr id="39" name="Down Arrow 38"/>
          <p:cNvSpPr/>
          <p:nvPr/>
        </p:nvSpPr>
        <p:spPr>
          <a:xfrm flipH="1">
            <a:off x="7721600" y="4400550"/>
            <a:ext cx="60325" cy="174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670" name="TextBox 28"/>
          <p:cNvSpPr txBox="1">
            <a:spLocks noChangeArrowheads="1"/>
          </p:cNvSpPr>
          <p:nvPr/>
        </p:nvSpPr>
        <p:spPr bwMode="auto">
          <a:xfrm>
            <a:off x="6096000" y="0"/>
            <a:ext cx="2641600" cy="369888"/>
          </a:xfrm>
          <a:prstGeom prst="rect">
            <a:avLst/>
          </a:prstGeom>
          <a:noFill/>
          <a:ln w="9525">
            <a:noFill/>
            <a:miter lim="800000"/>
            <a:headEnd/>
            <a:tailEnd/>
          </a:ln>
        </p:spPr>
        <p:txBody>
          <a:bodyPr>
            <a:spAutoFit/>
          </a:bodyPr>
          <a:lstStyle/>
          <a:p>
            <a:r>
              <a:rPr lang="en-US" b="1"/>
              <a:t>Version 3-29-11</a:t>
            </a:r>
          </a:p>
        </p:txBody>
      </p:sp>
      <p:sp>
        <p:nvSpPr>
          <p:cNvPr id="33" name="TextBox 32"/>
          <p:cNvSpPr txBox="1"/>
          <p:nvPr/>
        </p:nvSpPr>
        <p:spPr>
          <a:xfrm>
            <a:off x="228600" y="152400"/>
            <a:ext cx="2940050" cy="1016000"/>
          </a:xfrm>
          <a:prstGeom prst="rect">
            <a:avLst/>
          </a:prstGeom>
          <a:noFill/>
          <a:ln w="25400">
            <a:solidFill>
              <a:schemeClr val="tx1"/>
            </a:solidFill>
          </a:ln>
        </p:spPr>
        <p:txBody>
          <a:bodyPr wrap="none">
            <a:spAutoFit/>
          </a:bodyPr>
          <a:lstStyle/>
          <a:p>
            <a:pPr>
              <a:defRPr/>
            </a:pPr>
            <a:r>
              <a:rPr lang="en-US" sz="2000" dirty="0">
                <a:solidFill>
                  <a:schemeClr val="tx2">
                    <a:lumMod val="75000"/>
                  </a:schemeClr>
                </a:solidFill>
              </a:rPr>
              <a:t>Airport Screening of </a:t>
            </a:r>
          </a:p>
          <a:p>
            <a:pPr>
              <a:defRPr/>
            </a:pPr>
            <a:r>
              <a:rPr lang="en-US" sz="2000" dirty="0">
                <a:solidFill>
                  <a:schemeClr val="tx2">
                    <a:lumMod val="75000"/>
                  </a:schemeClr>
                </a:solidFill>
              </a:rPr>
              <a:t>Incoming Passengers </a:t>
            </a:r>
          </a:p>
          <a:p>
            <a:pPr>
              <a:defRPr/>
            </a:pPr>
            <a:r>
              <a:rPr lang="en-US" sz="2000" dirty="0">
                <a:solidFill>
                  <a:schemeClr val="tx2">
                    <a:lumMod val="75000"/>
                  </a:schemeClr>
                </a:solidFill>
              </a:rPr>
              <a:t>from Japan March, 2011</a:t>
            </a:r>
            <a:endParaRPr lang="en-US" sz="20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556000" y="285750"/>
            <a:ext cx="21336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CBP screens passenger</a:t>
            </a:r>
            <a:endParaRPr lang="en-US" dirty="0"/>
          </a:p>
        </p:txBody>
      </p:sp>
      <p:sp>
        <p:nvSpPr>
          <p:cNvPr id="5" name="Rounded Rectangle 4"/>
          <p:cNvSpPr/>
          <p:nvPr/>
        </p:nvSpPr>
        <p:spPr>
          <a:xfrm>
            <a:off x="3556000" y="1543050"/>
            <a:ext cx="2133600"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Data sent to CDC</a:t>
            </a:r>
            <a:endParaRPr lang="en-US" dirty="0"/>
          </a:p>
        </p:txBody>
      </p:sp>
      <p:sp>
        <p:nvSpPr>
          <p:cNvPr id="6" name="Rounded Rectangle 5"/>
          <p:cNvSpPr/>
          <p:nvPr/>
        </p:nvSpPr>
        <p:spPr>
          <a:xfrm>
            <a:off x="3556000" y="2514600"/>
            <a:ext cx="2235200" cy="628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CDC contacts </a:t>
            </a:r>
          </a:p>
          <a:p>
            <a:pPr algn="ctr">
              <a:defRPr/>
            </a:pPr>
            <a:r>
              <a:rPr lang="en-US" dirty="0"/>
              <a:t>SRC*</a:t>
            </a:r>
            <a:endParaRPr lang="en-US" dirty="0"/>
          </a:p>
        </p:txBody>
      </p:sp>
      <p:sp>
        <p:nvSpPr>
          <p:cNvPr id="7" name="Rounded Rectangle 6"/>
          <p:cNvSpPr/>
          <p:nvPr/>
        </p:nvSpPr>
        <p:spPr>
          <a:xfrm>
            <a:off x="3556000" y="3486150"/>
            <a:ext cx="22352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SRC</a:t>
            </a:r>
          </a:p>
          <a:p>
            <a:pPr algn="ctr">
              <a:defRPr/>
            </a:pPr>
            <a:r>
              <a:rPr lang="en-US" dirty="0"/>
              <a:t>performs </a:t>
            </a:r>
            <a:r>
              <a:rPr lang="en-US" dirty="0" err="1"/>
              <a:t>Rad</a:t>
            </a:r>
            <a:r>
              <a:rPr lang="en-US" dirty="0"/>
              <a:t> Assessment</a:t>
            </a:r>
            <a:endParaRPr lang="en-US" dirty="0"/>
          </a:p>
        </p:txBody>
      </p:sp>
      <p:sp>
        <p:nvSpPr>
          <p:cNvPr id="8" name="Rounded Rectangle 7"/>
          <p:cNvSpPr/>
          <p:nvPr/>
        </p:nvSpPr>
        <p:spPr>
          <a:xfrm>
            <a:off x="3657600" y="4629150"/>
            <a:ext cx="2235200" cy="8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SRC or SHD collects Epi Questionnaire</a:t>
            </a:r>
            <a:endParaRPr lang="en-US" dirty="0"/>
          </a:p>
        </p:txBody>
      </p:sp>
      <p:sp>
        <p:nvSpPr>
          <p:cNvPr id="13" name="Down Arrow 12"/>
          <p:cNvSpPr/>
          <p:nvPr/>
        </p:nvSpPr>
        <p:spPr>
          <a:xfrm>
            <a:off x="4572000" y="2228850"/>
            <a:ext cx="101600" cy="17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Down Arrow 16"/>
          <p:cNvSpPr/>
          <p:nvPr/>
        </p:nvSpPr>
        <p:spPr>
          <a:xfrm>
            <a:off x="4572000" y="3257550"/>
            <a:ext cx="101600" cy="17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Down Arrow 17"/>
          <p:cNvSpPr/>
          <p:nvPr/>
        </p:nvSpPr>
        <p:spPr>
          <a:xfrm>
            <a:off x="4572000" y="4343400"/>
            <a:ext cx="101600" cy="17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Rounded Rectangle 20"/>
          <p:cNvSpPr/>
          <p:nvPr/>
        </p:nvSpPr>
        <p:spPr>
          <a:xfrm>
            <a:off x="3657600" y="5829300"/>
            <a:ext cx="2235200" cy="8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SRC or SHD sends Epi data to CDC</a:t>
            </a:r>
            <a:endParaRPr lang="en-US" dirty="0"/>
          </a:p>
        </p:txBody>
      </p:sp>
      <p:sp>
        <p:nvSpPr>
          <p:cNvPr id="23" name="Down Arrow 22"/>
          <p:cNvSpPr/>
          <p:nvPr/>
        </p:nvSpPr>
        <p:spPr>
          <a:xfrm>
            <a:off x="4673600" y="5543550"/>
            <a:ext cx="101600" cy="17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683" name="TextBox 26"/>
          <p:cNvSpPr txBox="1">
            <a:spLocks noChangeArrowheads="1"/>
          </p:cNvSpPr>
          <p:nvPr/>
        </p:nvSpPr>
        <p:spPr bwMode="auto">
          <a:xfrm>
            <a:off x="6096000" y="285750"/>
            <a:ext cx="2844800" cy="369888"/>
          </a:xfrm>
          <a:prstGeom prst="rect">
            <a:avLst/>
          </a:prstGeom>
          <a:noFill/>
          <a:ln w="9525">
            <a:noFill/>
            <a:miter lim="800000"/>
            <a:headEnd/>
            <a:tailEnd/>
          </a:ln>
        </p:spPr>
        <p:txBody>
          <a:bodyPr>
            <a:spAutoFit/>
          </a:bodyPr>
          <a:lstStyle/>
          <a:p>
            <a:r>
              <a:rPr lang="en-US"/>
              <a:t>If </a:t>
            </a:r>
            <a:r>
              <a:rPr lang="en-US" u="sng"/>
              <a:t>&gt;</a:t>
            </a:r>
            <a:r>
              <a:rPr lang="en-US"/>
              <a:t> 20 x background</a:t>
            </a:r>
          </a:p>
        </p:txBody>
      </p:sp>
      <p:sp>
        <p:nvSpPr>
          <p:cNvPr id="28" name="Rounded Rectangle 27"/>
          <p:cNvSpPr/>
          <p:nvPr/>
        </p:nvSpPr>
        <p:spPr>
          <a:xfrm>
            <a:off x="6604000" y="1028700"/>
            <a:ext cx="2235200" cy="15430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CBP contacts CDC and SRC for immediate consultation</a:t>
            </a:r>
            <a:endParaRPr lang="en-US" dirty="0"/>
          </a:p>
        </p:txBody>
      </p:sp>
      <p:cxnSp>
        <p:nvCxnSpPr>
          <p:cNvPr id="30" name="Shape 29"/>
          <p:cNvCxnSpPr>
            <a:endCxn id="28" idx="0"/>
          </p:cNvCxnSpPr>
          <p:nvPr/>
        </p:nvCxnSpPr>
        <p:spPr>
          <a:xfrm>
            <a:off x="5588000" y="285750"/>
            <a:ext cx="2133600" cy="74295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hape 31"/>
          <p:cNvCxnSpPr>
            <a:stCxn id="28" idx="2"/>
            <a:endCxn id="7" idx="3"/>
          </p:cNvCxnSpPr>
          <p:nvPr/>
        </p:nvCxnSpPr>
        <p:spPr>
          <a:xfrm rot="5400000">
            <a:off x="6127750" y="2235200"/>
            <a:ext cx="1257300" cy="19304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grpSp>
        <p:nvGrpSpPr>
          <p:cNvPr id="28687" name="Group 32"/>
          <p:cNvGrpSpPr>
            <a:grpSpLocks/>
          </p:cNvGrpSpPr>
          <p:nvPr/>
        </p:nvGrpSpPr>
        <p:grpSpPr bwMode="auto">
          <a:xfrm>
            <a:off x="6604000" y="3429000"/>
            <a:ext cx="2235200" cy="3157538"/>
            <a:chOff x="4953000" y="4268563"/>
            <a:chExt cx="1676400" cy="4135210"/>
          </a:xfrm>
        </p:grpSpPr>
        <p:sp>
          <p:nvSpPr>
            <p:cNvPr id="43" name="Rounded Rectangle 42"/>
            <p:cNvSpPr/>
            <p:nvPr/>
          </p:nvSpPr>
          <p:spPr>
            <a:xfrm>
              <a:off x="5029200" y="4268563"/>
              <a:ext cx="1600200" cy="97299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If necessary, SRC collects Urine for Bioassay</a:t>
              </a:r>
              <a:endParaRPr lang="en-US" sz="1600" dirty="0"/>
            </a:p>
          </p:txBody>
        </p:sp>
        <p:sp>
          <p:nvSpPr>
            <p:cNvPr id="49" name="Rounded Rectangle 48"/>
            <p:cNvSpPr/>
            <p:nvPr/>
          </p:nvSpPr>
          <p:spPr>
            <a:xfrm>
              <a:off x="4953000" y="5990008"/>
              <a:ext cx="1600200" cy="9459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SRC sends urine to SHDL</a:t>
              </a:r>
              <a:endParaRPr lang="en-US" sz="1600" dirty="0"/>
            </a:p>
          </p:txBody>
        </p:sp>
        <p:sp>
          <p:nvSpPr>
            <p:cNvPr id="50" name="Rounded Rectangle 49"/>
            <p:cNvSpPr/>
            <p:nvPr/>
          </p:nvSpPr>
          <p:spPr>
            <a:xfrm>
              <a:off x="4953000" y="7486916"/>
              <a:ext cx="1600200" cy="9168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SHDL sends urine to CDC Lab</a:t>
              </a:r>
              <a:endParaRPr lang="en-US" sz="1600" dirty="0"/>
            </a:p>
          </p:txBody>
        </p:sp>
        <p:sp>
          <p:nvSpPr>
            <p:cNvPr id="66" name="Down Arrow 65"/>
            <p:cNvSpPr/>
            <p:nvPr/>
          </p:nvSpPr>
          <p:spPr>
            <a:xfrm flipH="1">
              <a:off x="5867400" y="7187534"/>
              <a:ext cx="45244" cy="2286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8688" name="TextBox 30"/>
          <p:cNvSpPr txBox="1">
            <a:spLocks noChangeArrowheads="1"/>
          </p:cNvSpPr>
          <p:nvPr/>
        </p:nvSpPr>
        <p:spPr bwMode="auto">
          <a:xfrm>
            <a:off x="3352800" y="1085850"/>
            <a:ext cx="2895600" cy="369888"/>
          </a:xfrm>
          <a:prstGeom prst="rect">
            <a:avLst/>
          </a:prstGeom>
          <a:noFill/>
          <a:ln w="9525">
            <a:noFill/>
            <a:miter lim="800000"/>
            <a:headEnd/>
            <a:tailEnd/>
          </a:ln>
        </p:spPr>
        <p:txBody>
          <a:bodyPr>
            <a:spAutoFit/>
          </a:bodyPr>
          <a:lstStyle/>
          <a:p>
            <a:r>
              <a:rPr lang="en-US"/>
              <a:t>If &gt;2 and &lt; 20 background</a:t>
            </a:r>
          </a:p>
        </p:txBody>
      </p:sp>
      <p:cxnSp>
        <p:nvCxnSpPr>
          <p:cNvPr id="40" name="Straight Arrow Connector 39"/>
          <p:cNvCxnSpPr>
            <a:stCxn id="4" idx="2"/>
            <a:endCxn id="5" idx="0"/>
          </p:cNvCxnSpPr>
          <p:nvPr/>
        </p:nvCxnSpPr>
        <p:spPr>
          <a:xfrm rot="5400000">
            <a:off x="4337051" y="1255712"/>
            <a:ext cx="5715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7" idx="1"/>
            <a:endCxn id="7" idx="1"/>
          </p:cNvCxnSpPr>
          <p:nvPr/>
        </p:nvCxnSpPr>
        <p:spPr>
          <a:xfrm rot="10800000">
            <a:off x="3556000" y="3829050"/>
            <a:ext cx="15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691" name="TextBox 36"/>
          <p:cNvSpPr txBox="1">
            <a:spLocks noChangeArrowheads="1"/>
          </p:cNvSpPr>
          <p:nvPr/>
        </p:nvSpPr>
        <p:spPr bwMode="auto">
          <a:xfrm>
            <a:off x="152400" y="5029200"/>
            <a:ext cx="3200400" cy="1077913"/>
          </a:xfrm>
          <a:prstGeom prst="rect">
            <a:avLst/>
          </a:prstGeom>
          <a:noFill/>
          <a:ln w="9525">
            <a:noFill/>
            <a:miter lim="800000"/>
            <a:headEnd/>
            <a:tailEnd/>
          </a:ln>
        </p:spPr>
        <p:txBody>
          <a:bodyPr>
            <a:spAutoFit/>
          </a:bodyPr>
          <a:lstStyle/>
          <a:p>
            <a:r>
              <a:rPr lang="en-US" sz="1600" i="1"/>
              <a:t>CBP: Customs and Border Patrol</a:t>
            </a:r>
            <a:br>
              <a:rPr lang="en-US" sz="1600" i="1"/>
            </a:br>
            <a:r>
              <a:rPr lang="en-US" sz="1600" i="1"/>
              <a:t>SRC: State Radiation Control</a:t>
            </a:r>
          </a:p>
          <a:p>
            <a:r>
              <a:rPr lang="en-US" sz="1600" i="1"/>
              <a:t>SHD: State Health Department</a:t>
            </a:r>
          </a:p>
          <a:p>
            <a:r>
              <a:rPr lang="en-US" sz="1600" i="1"/>
              <a:t>SHDL: State Health Dept Lab</a:t>
            </a:r>
          </a:p>
        </p:txBody>
      </p:sp>
      <p:sp>
        <p:nvSpPr>
          <p:cNvPr id="28692" name="Rectangle 37"/>
          <p:cNvSpPr>
            <a:spLocks noChangeArrowheads="1"/>
          </p:cNvSpPr>
          <p:nvPr/>
        </p:nvSpPr>
        <p:spPr bwMode="auto">
          <a:xfrm>
            <a:off x="8626475" y="6016625"/>
            <a:ext cx="414338" cy="338138"/>
          </a:xfrm>
          <a:prstGeom prst="rect">
            <a:avLst/>
          </a:prstGeom>
          <a:noFill/>
          <a:ln w="9525">
            <a:noFill/>
            <a:miter lim="800000"/>
            <a:headEnd/>
            <a:tailEnd/>
          </a:ln>
        </p:spPr>
        <p:txBody>
          <a:bodyPr wrap="none">
            <a:spAutoFit/>
          </a:bodyPr>
          <a:lstStyle/>
          <a:p>
            <a:r>
              <a:rPr lang="en-US" sz="1600">
                <a:solidFill>
                  <a:srgbClr val="FFFFFF"/>
                </a:solidFill>
              </a:rPr>
              <a:t>to </a:t>
            </a:r>
            <a:endParaRPr lang="en-US"/>
          </a:p>
        </p:txBody>
      </p:sp>
      <p:sp>
        <p:nvSpPr>
          <p:cNvPr id="39" name="Down Arrow 38"/>
          <p:cNvSpPr/>
          <p:nvPr/>
        </p:nvSpPr>
        <p:spPr>
          <a:xfrm flipH="1">
            <a:off x="7721600" y="4400550"/>
            <a:ext cx="60325" cy="174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694" name="TextBox 28"/>
          <p:cNvSpPr txBox="1">
            <a:spLocks noChangeArrowheads="1"/>
          </p:cNvSpPr>
          <p:nvPr/>
        </p:nvSpPr>
        <p:spPr bwMode="auto">
          <a:xfrm>
            <a:off x="6096000" y="0"/>
            <a:ext cx="2641600" cy="369888"/>
          </a:xfrm>
          <a:prstGeom prst="rect">
            <a:avLst/>
          </a:prstGeom>
          <a:noFill/>
          <a:ln w="9525">
            <a:noFill/>
            <a:miter lim="800000"/>
            <a:headEnd/>
            <a:tailEnd/>
          </a:ln>
        </p:spPr>
        <p:txBody>
          <a:bodyPr>
            <a:spAutoFit/>
          </a:bodyPr>
          <a:lstStyle/>
          <a:p>
            <a:r>
              <a:rPr lang="en-US" b="1"/>
              <a:t>Version 3-29-11</a:t>
            </a:r>
          </a:p>
        </p:txBody>
      </p:sp>
      <p:sp>
        <p:nvSpPr>
          <p:cNvPr id="33" name="TextBox 32"/>
          <p:cNvSpPr txBox="1"/>
          <p:nvPr/>
        </p:nvSpPr>
        <p:spPr>
          <a:xfrm>
            <a:off x="228600" y="152400"/>
            <a:ext cx="2940050" cy="1016000"/>
          </a:xfrm>
          <a:prstGeom prst="rect">
            <a:avLst/>
          </a:prstGeom>
          <a:noFill/>
          <a:ln w="25400">
            <a:solidFill>
              <a:schemeClr val="tx1"/>
            </a:solidFill>
          </a:ln>
        </p:spPr>
        <p:txBody>
          <a:bodyPr wrap="none">
            <a:spAutoFit/>
          </a:bodyPr>
          <a:lstStyle/>
          <a:p>
            <a:pPr>
              <a:defRPr/>
            </a:pPr>
            <a:r>
              <a:rPr lang="en-US" sz="2000" dirty="0">
                <a:solidFill>
                  <a:schemeClr val="tx2">
                    <a:lumMod val="75000"/>
                  </a:schemeClr>
                </a:solidFill>
              </a:rPr>
              <a:t>Airport Screening of </a:t>
            </a:r>
          </a:p>
          <a:p>
            <a:pPr>
              <a:defRPr/>
            </a:pPr>
            <a:r>
              <a:rPr lang="en-US" sz="2000" dirty="0">
                <a:solidFill>
                  <a:schemeClr val="tx2">
                    <a:lumMod val="75000"/>
                  </a:schemeClr>
                </a:solidFill>
              </a:rPr>
              <a:t>Incoming Passengers </a:t>
            </a:r>
          </a:p>
          <a:p>
            <a:pPr>
              <a:defRPr/>
            </a:pPr>
            <a:r>
              <a:rPr lang="en-US" sz="2000" dirty="0">
                <a:solidFill>
                  <a:schemeClr val="tx2">
                    <a:lumMod val="75000"/>
                  </a:schemeClr>
                </a:solidFill>
              </a:rPr>
              <a:t>from Japan March, 2011</a:t>
            </a:r>
            <a:endParaRPr lang="en-US" sz="2000" dirty="0">
              <a:solidFill>
                <a:schemeClr val="tx2">
                  <a:lumMod val="75000"/>
                </a:schemeClr>
              </a:solidFill>
            </a:endParaRPr>
          </a:p>
        </p:txBody>
      </p:sp>
      <p:cxnSp>
        <p:nvCxnSpPr>
          <p:cNvPr id="35" name="Straight Arrow Connector 34"/>
          <p:cNvCxnSpPr/>
          <p:nvPr/>
        </p:nvCxnSpPr>
        <p:spPr>
          <a:xfrm>
            <a:off x="1295400" y="2743200"/>
            <a:ext cx="2286000" cy="21336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Bef>
                <a:spcPts val="0"/>
              </a:spcBef>
              <a:spcAft>
                <a:spcPts val="0"/>
              </a:spcAft>
              <a:defRPr/>
            </a:pPr>
            <a:r>
              <a:rPr lang="en-US" sz="1800" dirty="0" smtClean="0">
                <a:solidFill>
                  <a:srgbClr val="000000"/>
                </a:solidFill>
                <a:latin typeface="Calibri"/>
              </a:rPr>
              <a:t>	</a:t>
            </a:r>
            <a:r>
              <a:rPr lang="en-US" dirty="0" smtClean="0">
                <a:solidFill>
                  <a:srgbClr val="000000"/>
                </a:solidFill>
                <a:latin typeface="Calibri"/>
              </a:rPr>
              <a:t>											</a:t>
            </a:r>
            <a:br>
              <a:rPr lang="en-US" dirty="0" smtClean="0">
                <a:solidFill>
                  <a:srgbClr val="000000"/>
                </a:solidFill>
                <a:latin typeface="Calibri"/>
              </a:rPr>
            </a:br>
            <a:endParaRPr lang="en-US" dirty="0"/>
          </a:p>
        </p:txBody>
      </p:sp>
      <p:sp>
        <p:nvSpPr>
          <p:cNvPr id="3" name="Content Placeholder 2"/>
          <p:cNvSpPr>
            <a:spLocks noGrp="1"/>
          </p:cNvSpPr>
          <p:nvPr>
            <p:ph idx="1"/>
          </p:nvPr>
        </p:nvSpPr>
        <p:spPr>
          <a:xfrm>
            <a:off x="228600" y="152400"/>
            <a:ext cx="8458200" cy="6400800"/>
          </a:xfrm>
        </p:spPr>
        <p:txBody>
          <a:bodyPr rtlCol="0">
            <a:normAutofit fontScale="92500" lnSpcReduction="20000"/>
          </a:bodyPr>
          <a:lstStyle/>
          <a:p>
            <a:pPr algn="ctr" fontAlgn="auto">
              <a:spcBef>
                <a:spcPts val="0"/>
              </a:spcBef>
              <a:spcAft>
                <a:spcPts val="0"/>
              </a:spcAft>
              <a:buFont typeface="Arial" pitchFamily="34" charset="0"/>
              <a:buNone/>
              <a:defRPr/>
            </a:pPr>
            <a:r>
              <a:rPr lang="en-US" sz="2400" dirty="0" smtClean="0">
                <a:solidFill>
                  <a:schemeClr val="tx2">
                    <a:lumMod val="75000"/>
                  </a:schemeClr>
                </a:solidFill>
                <a:latin typeface="Calibri"/>
              </a:rPr>
              <a:t>Follow-up Information of Travelers Identified at US Points of Entry </a:t>
            </a:r>
          </a:p>
          <a:p>
            <a:pPr algn="ctr" fontAlgn="auto">
              <a:spcBef>
                <a:spcPts val="0"/>
              </a:spcBef>
              <a:spcAft>
                <a:spcPts val="0"/>
              </a:spcAft>
              <a:buFont typeface="Arial" pitchFamily="34" charset="0"/>
              <a:buNone/>
              <a:defRPr/>
            </a:pPr>
            <a:r>
              <a:rPr lang="en-US" sz="2400" dirty="0" smtClean="0">
                <a:solidFill>
                  <a:schemeClr val="tx2">
                    <a:lumMod val="75000"/>
                  </a:schemeClr>
                </a:solidFill>
                <a:latin typeface="Calibri"/>
              </a:rPr>
              <a:t>Associated with the Incident at </a:t>
            </a:r>
            <a:r>
              <a:rPr lang="en-US" sz="2400" u="sng" dirty="0" smtClean="0">
                <a:solidFill>
                  <a:schemeClr val="tx2">
                    <a:lumMod val="75000"/>
                  </a:schemeClr>
                </a:solidFill>
                <a:latin typeface="Calibri"/>
              </a:rPr>
              <a:t>Fukushima Daiichi, Japan</a:t>
            </a:r>
          </a:p>
          <a:p>
            <a:pPr algn="ctr" fontAlgn="auto">
              <a:spcBef>
                <a:spcPts val="0"/>
              </a:spcBef>
              <a:spcAft>
                <a:spcPts val="0"/>
              </a:spcAft>
              <a:buFont typeface="Arial" pitchFamily="34" charset="0"/>
              <a:buNone/>
              <a:defRPr/>
            </a:pPr>
            <a:endParaRPr lang="en-US" sz="2400" u="sng" dirty="0" smtClean="0">
              <a:solidFill>
                <a:schemeClr val="tx2">
                  <a:lumMod val="75000"/>
                </a:schemeClr>
              </a:solidFill>
              <a:latin typeface="Calibri"/>
            </a:endParaRPr>
          </a:p>
          <a:p>
            <a:pPr algn="just" fontAlgn="auto">
              <a:spcBef>
                <a:spcPts val="0"/>
              </a:spcBef>
              <a:spcAft>
                <a:spcPts val="0"/>
              </a:spcAft>
              <a:buFont typeface="Arial" pitchFamily="34" charset="0"/>
              <a:buNone/>
              <a:defRPr/>
            </a:pPr>
            <a:endParaRPr lang="en-US" sz="2400" dirty="0" smtClean="0">
              <a:solidFill>
                <a:srgbClr val="000000"/>
              </a:solidFill>
              <a:latin typeface="Calibri"/>
            </a:endParaRPr>
          </a:p>
          <a:p>
            <a:pPr algn="just" fontAlgn="auto">
              <a:spcBef>
                <a:spcPts val="0"/>
              </a:spcBef>
              <a:spcAft>
                <a:spcPts val="0"/>
              </a:spcAft>
              <a:buFont typeface="Arial" pitchFamily="34" charset="0"/>
              <a:buChar char="•"/>
              <a:defRPr/>
            </a:pPr>
            <a:r>
              <a:rPr lang="en-US" sz="2000" b="1" i="1" dirty="0" smtClean="0">
                <a:solidFill>
                  <a:srgbClr val="000000"/>
                </a:solidFill>
                <a:latin typeface="Calibri"/>
              </a:rPr>
              <a:t>Contact info</a:t>
            </a:r>
            <a:r>
              <a:rPr lang="en-US" sz="2000" dirty="0" smtClean="0">
                <a:solidFill>
                  <a:srgbClr val="000000"/>
                </a:solidFill>
                <a:latin typeface="Calibri"/>
              </a:rPr>
              <a:t>: Name, address, phone number, US residency, DOB, Age, Sex, email, pregnant.</a:t>
            </a:r>
          </a:p>
          <a:p>
            <a:pPr algn="just" fontAlgn="auto">
              <a:spcBef>
                <a:spcPts val="0"/>
              </a:spcBef>
              <a:spcAft>
                <a:spcPts val="0"/>
              </a:spcAft>
              <a:buFont typeface="Arial" pitchFamily="34" charset="0"/>
              <a:buChar char="•"/>
              <a:defRPr/>
            </a:pPr>
            <a:r>
              <a:rPr lang="en-US" sz="2000" b="1" i="1" dirty="0" smtClean="0">
                <a:solidFill>
                  <a:srgbClr val="000000"/>
                </a:solidFill>
                <a:latin typeface="Calibri"/>
              </a:rPr>
              <a:t>Flight Info</a:t>
            </a:r>
            <a:r>
              <a:rPr lang="en-US" sz="2000" dirty="0" smtClean="0">
                <a:solidFill>
                  <a:srgbClr val="000000"/>
                </a:solidFill>
                <a:latin typeface="Calibri"/>
              </a:rPr>
              <a:t>: seat #, city of entry, airport, state, date of arrival, any connecting flights</a:t>
            </a:r>
          </a:p>
          <a:p>
            <a:pPr algn="just" fontAlgn="auto">
              <a:spcBef>
                <a:spcPts val="0"/>
              </a:spcBef>
              <a:spcAft>
                <a:spcPts val="0"/>
              </a:spcAft>
              <a:buFont typeface="Arial" pitchFamily="34" charset="0"/>
              <a:buChar char="•"/>
              <a:defRPr/>
            </a:pPr>
            <a:r>
              <a:rPr lang="en-US" sz="2000" b="1" i="1" dirty="0" smtClean="0">
                <a:solidFill>
                  <a:srgbClr val="000000"/>
                </a:solidFill>
                <a:latin typeface="Calibri"/>
              </a:rPr>
              <a:t>Info on location and activities in Japan </a:t>
            </a:r>
            <a:r>
              <a:rPr lang="en-US" sz="2000" dirty="0" smtClean="0">
                <a:solidFill>
                  <a:srgbClr val="000000"/>
                </a:solidFill>
                <a:latin typeface="Calibri"/>
              </a:rPr>
              <a:t>since earthquake/tsunami: March 11</a:t>
            </a:r>
            <a:r>
              <a:rPr lang="en-US" sz="2000" baseline="30000" dirty="0" smtClean="0">
                <a:solidFill>
                  <a:srgbClr val="000000"/>
                </a:solidFill>
                <a:latin typeface="Calibri"/>
              </a:rPr>
              <a:t>th</a:t>
            </a:r>
          </a:p>
          <a:p>
            <a:pPr algn="just" fontAlgn="auto">
              <a:spcBef>
                <a:spcPts val="0"/>
              </a:spcBef>
              <a:spcAft>
                <a:spcPts val="0"/>
              </a:spcAft>
              <a:buFont typeface="Arial" pitchFamily="34" charset="0"/>
              <a:buChar char="•"/>
              <a:defRPr/>
            </a:pPr>
            <a:endParaRPr lang="en-US" sz="2000" dirty="0" smtClean="0">
              <a:solidFill>
                <a:srgbClr val="000000"/>
              </a:solidFill>
              <a:latin typeface="Calibri"/>
            </a:endParaRPr>
          </a:p>
          <a:p>
            <a:pPr lvl="1" algn="just" fontAlgn="auto">
              <a:spcBef>
                <a:spcPts val="0"/>
              </a:spcBef>
              <a:spcAft>
                <a:spcPts val="0"/>
              </a:spcAft>
              <a:buFont typeface="Arial" pitchFamily="34" charset="0"/>
              <a:buChar char="–"/>
              <a:defRPr/>
            </a:pPr>
            <a:r>
              <a:rPr lang="en-US" sz="2000" dirty="0" smtClean="0">
                <a:solidFill>
                  <a:srgbClr val="000000"/>
                </a:solidFill>
                <a:latin typeface="Calibri"/>
              </a:rPr>
              <a:t>Evacuated from area due to </a:t>
            </a:r>
            <a:r>
              <a:rPr lang="en-US" sz="2000" dirty="0" err="1" smtClean="0">
                <a:solidFill>
                  <a:srgbClr val="000000"/>
                </a:solidFill>
                <a:latin typeface="Calibri"/>
              </a:rPr>
              <a:t>rad</a:t>
            </a:r>
            <a:r>
              <a:rPr lang="en-US" sz="2000" dirty="0" smtClean="0">
                <a:solidFill>
                  <a:srgbClr val="000000"/>
                </a:solidFill>
                <a:latin typeface="Calibri"/>
              </a:rPr>
              <a:t> incident at Fukushima Daiichi?</a:t>
            </a:r>
          </a:p>
          <a:p>
            <a:pPr lvl="1" algn="just" fontAlgn="auto">
              <a:spcBef>
                <a:spcPts val="0"/>
              </a:spcBef>
              <a:spcAft>
                <a:spcPts val="0"/>
              </a:spcAft>
              <a:buFont typeface="Arial" pitchFamily="34" charset="0"/>
              <a:buChar char="–"/>
              <a:defRPr/>
            </a:pPr>
            <a:r>
              <a:rPr lang="en-US" sz="2000" dirty="0" smtClean="0">
                <a:solidFill>
                  <a:srgbClr val="000000"/>
                </a:solidFill>
                <a:latin typeface="Calibri"/>
              </a:rPr>
              <a:t>Shelter in place area?</a:t>
            </a:r>
          </a:p>
          <a:p>
            <a:pPr lvl="1" algn="just" fontAlgn="auto">
              <a:spcBef>
                <a:spcPts val="0"/>
              </a:spcBef>
              <a:spcAft>
                <a:spcPts val="0"/>
              </a:spcAft>
              <a:buFont typeface="Arial" pitchFamily="34" charset="0"/>
              <a:buChar char="–"/>
              <a:defRPr/>
            </a:pPr>
            <a:r>
              <a:rPr lang="en-US" sz="2000" dirty="0" smtClean="0">
                <a:solidFill>
                  <a:srgbClr val="000000"/>
                </a:solidFill>
                <a:latin typeface="Calibri"/>
              </a:rPr>
              <a:t>Work in this location?(occupation)</a:t>
            </a:r>
          </a:p>
          <a:p>
            <a:pPr lvl="1" algn="just" fontAlgn="auto">
              <a:spcBef>
                <a:spcPts val="0"/>
              </a:spcBef>
              <a:spcAft>
                <a:spcPts val="0"/>
              </a:spcAft>
              <a:buFont typeface="Arial" pitchFamily="34" charset="0"/>
              <a:buChar char="–"/>
              <a:defRPr/>
            </a:pPr>
            <a:r>
              <a:rPr lang="en-US" sz="2000" dirty="0" smtClean="0">
                <a:solidFill>
                  <a:srgbClr val="000000"/>
                </a:solidFill>
                <a:latin typeface="Calibri"/>
              </a:rPr>
              <a:t>Whereabouts b/n earthquake/tsunami and when you boarded the plane</a:t>
            </a:r>
          </a:p>
          <a:p>
            <a:pPr lvl="1" algn="just" fontAlgn="auto">
              <a:spcBef>
                <a:spcPts val="0"/>
              </a:spcBef>
              <a:spcAft>
                <a:spcPts val="0"/>
              </a:spcAft>
              <a:buFont typeface="Arial" pitchFamily="34" charset="0"/>
              <a:buChar char="–"/>
              <a:defRPr/>
            </a:pPr>
            <a:r>
              <a:rPr lang="en-US" sz="2200" dirty="0" smtClean="0">
                <a:solidFill>
                  <a:srgbClr val="000000"/>
                </a:solidFill>
                <a:latin typeface="Calibri"/>
              </a:rPr>
              <a:t>Prefecture- dates when evacuated, sheltered in place, neither</a:t>
            </a:r>
          </a:p>
          <a:p>
            <a:pPr lvl="1" algn="just" fontAlgn="auto">
              <a:spcBef>
                <a:spcPts val="0"/>
              </a:spcBef>
              <a:spcAft>
                <a:spcPts val="0"/>
              </a:spcAft>
              <a:buFont typeface="Arial" pitchFamily="34" charset="0"/>
              <a:buChar char="–"/>
              <a:defRPr/>
            </a:pPr>
            <a:r>
              <a:rPr lang="en-US" sz="2000" dirty="0" smtClean="0">
                <a:solidFill>
                  <a:srgbClr val="000000"/>
                </a:solidFill>
                <a:latin typeface="Calibri"/>
              </a:rPr>
              <a:t>Were you screened to assess </a:t>
            </a:r>
            <a:r>
              <a:rPr lang="en-US" sz="2000" dirty="0" err="1" smtClean="0">
                <a:solidFill>
                  <a:srgbClr val="000000"/>
                </a:solidFill>
                <a:latin typeface="Calibri"/>
              </a:rPr>
              <a:t>rad</a:t>
            </a:r>
            <a:r>
              <a:rPr lang="en-US" sz="2000" dirty="0" smtClean="0">
                <a:solidFill>
                  <a:srgbClr val="000000"/>
                </a:solidFill>
                <a:latin typeface="Calibri"/>
              </a:rPr>
              <a:t> material on your body? If yes, were your told results?</a:t>
            </a:r>
          </a:p>
          <a:p>
            <a:pPr lvl="1" algn="just" fontAlgn="auto">
              <a:spcBef>
                <a:spcPts val="0"/>
              </a:spcBef>
              <a:spcAft>
                <a:spcPts val="0"/>
              </a:spcAft>
              <a:buFont typeface="Arial" pitchFamily="34" charset="0"/>
              <a:buChar char="–"/>
              <a:defRPr/>
            </a:pPr>
            <a:r>
              <a:rPr lang="en-US" sz="2000" dirty="0" smtClean="0">
                <a:solidFill>
                  <a:srgbClr val="000000"/>
                </a:solidFill>
                <a:latin typeface="Calibri"/>
              </a:rPr>
              <a:t>Taken any medications to prevent or treat possible </a:t>
            </a:r>
            <a:r>
              <a:rPr lang="en-US" sz="2000" dirty="0" err="1" smtClean="0">
                <a:solidFill>
                  <a:srgbClr val="000000"/>
                </a:solidFill>
                <a:latin typeface="Calibri"/>
              </a:rPr>
              <a:t>rad</a:t>
            </a:r>
            <a:r>
              <a:rPr lang="en-US" sz="2000" dirty="0" smtClean="0">
                <a:solidFill>
                  <a:srgbClr val="000000"/>
                </a:solidFill>
                <a:latin typeface="Calibri"/>
              </a:rPr>
              <a:t> exposure</a:t>
            </a:r>
          </a:p>
          <a:p>
            <a:pPr lvl="1" algn="just" fontAlgn="auto">
              <a:spcBef>
                <a:spcPts val="0"/>
              </a:spcBef>
              <a:spcAft>
                <a:spcPts val="0"/>
              </a:spcAft>
              <a:buFont typeface="Arial" pitchFamily="34" charset="0"/>
              <a:buChar char="–"/>
              <a:defRPr/>
            </a:pPr>
            <a:endParaRPr lang="en-US" sz="2000" dirty="0" smtClean="0">
              <a:solidFill>
                <a:srgbClr val="000000"/>
              </a:solidFill>
              <a:latin typeface="Calibri"/>
            </a:endParaRPr>
          </a:p>
          <a:p>
            <a:pPr algn="just" fontAlgn="auto">
              <a:spcBef>
                <a:spcPts val="0"/>
              </a:spcBef>
              <a:spcAft>
                <a:spcPts val="0"/>
              </a:spcAft>
              <a:buFont typeface="Arial" pitchFamily="34" charset="0"/>
              <a:buChar char="•"/>
              <a:defRPr/>
            </a:pPr>
            <a:r>
              <a:rPr lang="en-US" sz="2000" b="1" i="1" dirty="0" err="1" smtClean="0">
                <a:solidFill>
                  <a:srgbClr val="000000"/>
                </a:solidFill>
                <a:latin typeface="Calibri"/>
              </a:rPr>
              <a:t>Rad</a:t>
            </a:r>
            <a:r>
              <a:rPr lang="en-US" sz="2000" b="1" i="1" dirty="0" smtClean="0">
                <a:solidFill>
                  <a:srgbClr val="000000"/>
                </a:solidFill>
                <a:latin typeface="Calibri"/>
              </a:rPr>
              <a:t> Assessment</a:t>
            </a:r>
            <a:r>
              <a:rPr lang="en-US" sz="2000" dirty="0" smtClean="0">
                <a:solidFill>
                  <a:srgbClr val="000000"/>
                </a:solidFill>
                <a:latin typeface="Calibri"/>
              </a:rPr>
              <a:t>: date, instrument used, contamination detected(Ce-137, I-131, etc)</a:t>
            </a:r>
          </a:p>
          <a:p>
            <a:pPr algn="just" fontAlgn="auto">
              <a:spcBef>
                <a:spcPts val="0"/>
              </a:spcBef>
              <a:spcAft>
                <a:spcPts val="0"/>
              </a:spcAft>
              <a:buFont typeface="Arial" pitchFamily="34" charset="0"/>
              <a:buChar char="•"/>
              <a:defRPr/>
            </a:pPr>
            <a:r>
              <a:rPr lang="en-US" sz="2000" b="1" i="1" dirty="0" smtClean="0">
                <a:solidFill>
                  <a:srgbClr val="000000"/>
                </a:solidFill>
                <a:latin typeface="Calibri"/>
              </a:rPr>
              <a:t>Decontamination:</a:t>
            </a:r>
            <a:r>
              <a:rPr lang="en-US" sz="2000" b="1" dirty="0" smtClean="0">
                <a:solidFill>
                  <a:srgbClr val="000000"/>
                </a:solidFill>
                <a:latin typeface="Calibri"/>
              </a:rPr>
              <a:t> </a:t>
            </a:r>
            <a:r>
              <a:rPr lang="en-US" sz="2000" dirty="0" smtClean="0">
                <a:solidFill>
                  <a:srgbClr val="000000"/>
                </a:solidFill>
                <a:latin typeface="Calibri"/>
              </a:rPr>
              <a:t>performed?  (post-</a:t>
            </a:r>
            <a:r>
              <a:rPr lang="en-US" sz="2000" dirty="0" err="1" smtClean="0">
                <a:solidFill>
                  <a:srgbClr val="000000"/>
                </a:solidFill>
                <a:latin typeface="Calibri"/>
              </a:rPr>
              <a:t>decon</a:t>
            </a:r>
            <a:r>
              <a:rPr lang="en-US" sz="2000" dirty="0" smtClean="0">
                <a:solidFill>
                  <a:srgbClr val="000000"/>
                </a:solidFill>
                <a:latin typeface="Calibri"/>
              </a:rPr>
              <a:t> </a:t>
            </a:r>
            <a:r>
              <a:rPr lang="en-US" sz="2000" dirty="0" err="1" smtClean="0">
                <a:solidFill>
                  <a:srgbClr val="000000"/>
                </a:solidFill>
                <a:latin typeface="Calibri"/>
              </a:rPr>
              <a:t>rad</a:t>
            </a:r>
            <a:r>
              <a:rPr lang="en-US" sz="2000" dirty="0" smtClean="0">
                <a:solidFill>
                  <a:srgbClr val="000000"/>
                </a:solidFill>
                <a:latin typeface="Calibri"/>
              </a:rPr>
              <a:t> assessment)</a:t>
            </a:r>
          </a:p>
          <a:p>
            <a:pPr algn="just" fontAlgn="auto">
              <a:spcBef>
                <a:spcPts val="0"/>
              </a:spcBef>
              <a:spcAft>
                <a:spcPts val="0"/>
              </a:spcAft>
              <a:buFont typeface="Arial" pitchFamily="34" charset="0"/>
              <a:buChar char="•"/>
              <a:defRPr/>
            </a:pPr>
            <a:r>
              <a:rPr lang="en-US" sz="2000" b="1" i="1" dirty="0" smtClean="0">
                <a:solidFill>
                  <a:srgbClr val="000000"/>
                </a:solidFill>
                <a:latin typeface="Calibri"/>
              </a:rPr>
              <a:t>Lab assessment</a:t>
            </a:r>
            <a:r>
              <a:rPr lang="en-US" sz="2000" b="1" dirty="0" smtClean="0">
                <a:solidFill>
                  <a:srgbClr val="000000"/>
                </a:solidFill>
                <a:latin typeface="Calibri"/>
              </a:rPr>
              <a:t>: </a:t>
            </a:r>
            <a:r>
              <a:rPr lang="en-US" sz="2000" dirty="0" smtClean="0">
                <a:solidFill>
                  <a:srgbClr val="000000"/>
                </a:solidFill>
                <a:latin typeface="Calibri"/>
              </a:rPr>
              <a:t>urine samples/date, lab, </a:t>
            </a:r>
            <a:r>
              <a:rPr lang="en-US" sz="2000" dirty="0" err="1" smtClean="0">
                <a:solidFill>
                  <a:srgbClr val="000000"/>
                </a:solidFill>
                <a:latin typeface="Calibri"/>
              </a:rPr>
              <a:t>hgt</a:t>
            </a:r>
            <a:r>
              <a:rPr lang="en-US" sz="2000" dirty="0" smtClean="0">
                <a:solidFill>
                  <a:srgbClr val="000000"/>
                </a:solidFill>
                <a:latin typeface="Calibri"/>
              </a:rPr>
              <a:t>/wt, other samples collected</a:t>
            </a:r>
          </a:p>
          <a:p>
            <a:pPr algn="just" fontAlgn="auto">
              <a:spcBef>
                <a:spcPts val="0"/>
              </a:spcBef>
              <a:spcAft>
                <a:spcPts val="0"/>
              </a:spcAft>
              <a:buFont typeface="Arial" pitchFamily="34" charset="0"/>
              <a:buChar char="•"/>
              <a:defRPr/>
            </a:pPr>
            <a:endParaRPr lang="en-US" sz="2000" dirty="0" smtClean="0">
              <a:solidFill>
                <a:srgbClr val="000000"/>
              </a:solidFill>
              <a:latin typeface="Calibri"/>
            </a:endParaRPr>
          </a:p>
          <a:p>
            <a:pPr algn="just" fontAlgn="auto">
              <a:spcBef>
                <a:spcPts val="0"/>
              </a:spcBef>
              <a:spcAft>
                <a:spcPts val="0"/>
              </a:spcAft>
              <a:buFont typeface="Arial" pitchFamily="34" charset="0"/>
              <a:buChar char="•"/>
              <a:defRPr/>
            </a:pPr>
            <a:endParaRPr lang="en-US" sz="1800" dirty="0" smtClean="0">
              <a:solidFill>
                <a:srgbClr val="000000"/>
              </a:solidFill>
              <a:latin typeface="Calibri"/>
            </a:endParaRPr>
          </a:p>
          <a:p>
            <a:pPr lvl="1" algn="just" fontAlgn="auto">
              <a:spcBef>
                <a:spcPts val="0"/>
              </a:spcBef>
              <a:spcAft>
                <a:spcPts val="0"/>
              </a:spcAft>
              <a:buFont typeface="Arial" pitchFamily="34" charset="0"/>
              <a:buNone/>
              <a:defRPr/>
            </a:pPr>
            <a:r>
              <a:rPr lang="en-US" sz="1400" dirty="0" smtClean="0">
                <a:solidFill>
                  <a:srgbClr val="000000"/>
                </a:solidFill>
                <a:latin typeface="Calibri"/>
              </a:rPr>
              <a:t>I</a:t>
            </a:r>
          </a:p>
          <a:p>
            <a:pPr lvl="1" algn="just" fontAlgn="auto">
              <a:spcBef>
                <a:spcPts val="0"/>
              </a:spcBef>
              <a:spcAft>
                <a:spcPts val="0"/>
              </a:spcAft>
              <a:buFont typeface="Arial" pitchFamily="34" charset="0"/>
              <a:buNone/>
              <a:defRPr/>
            </a:pPr>
            <a:endParaRPr lang="en-US" sz="1400" dirty="0" smtClean="0">
              <a:solidFill>
                <a:srgbClr val="000000"/>
              </a:solidFill>
              <a:latin typeface="Calibri"/>
            </a:endParaRPr>
          </a:p>
          <a:p>
            <a:pPr lvl="2" algn="just" fontAlgn="auto">
              <a:spcBef>
                <a:spcPts val="0"/>
              </a:spcBef>
              <a:spcAft>
                <a:spcPts val="0"/>
              </a:spcAft>
              <a:buFont typeface="Arial" pitchFamily="34" charset="0"/>
              <a:buChar char="•"/>
              <a:defRPr/>
            </a:pPr>
            <a:endParaRPr lang="en-US" sz="1000" dirty="0" smtClean="0">
              <a:solidFill>
                <a:srgbClr val="000000"/>
              </a:solidFill>
              <a:latin typeface="Calibri"/>
            </a:endParaRPr>
          </a:p>
          <a:p>
            <a:pPr lvl="1" algn="just" fontAlgn="auto">
              <a:spcBef>
                <a:spcPts val="0"/>
              </a:spcBef>
              <a:spcAft>
                <a:spcPts val="0"/>
              </a:spcAft>
              <a:buFont typeface="Arial" pitchFamily="34" charset="0"/>
              <a:buChar char="–"/>
              <a:defRPr/>
            </a:pPr>
            <a:endParaRPr lang="en-US" sz="1400" dirty="0" smtClean="0">
              <a:solidFill>
                <a:srgbClr val="000000"/>
              </a:solidFill>
              <a:latin typeface="Calibri"/>
            </a:endParaRPr>
          </a:p>
          <a:p>
            <a:pPr algn="just" fontAlgn="auto">
              <a:spcBef>
                <a:spcPts val="0"/>
              </a:spcBef>
              <a:spcAft>
                <a:spcPts val="0"/>
              </a:spcAft>
              <a:buFont typeface="Arial" pitchFamily="34" charset="0"/>
              <a:buChar char="•"/>
              <a:defRPr/>
            </a:pPr>
            <a:endParaRPr lang="en-US" sz="1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sz="3100" dirty="0" smtClean="0"/>
              <a:t>Thyroid cancer Incidence in children and adolescents from Belarus after the Chernobyl accident. </a:t>
            </a:r>
            <a:r>
              <a:rPr lang="en-US" dirty="0" smtClean="0"/>
              <a:t/>
            </a:r>
            <a:br>
              <a:rPr lang="en-US" dirty="0" smtClean="0"/>
            </a:br>
            <a:endParaRPr lang="en-US" dirty="0"/>
          </a:p>
        </p:txBody>
      </p:sp>
      <p:pic>
        <p:nvPicPr>
          <p:cNvPr id="30722" name="Content Placeholder 3" descr="Belarus_radioactivity_and_thyroid_cancer.png"/>
          <p:cNvPicPr>
            <a:picLocks noGrp="1" noChangeAspect="1"/>
          </p:cNvPicPr>
          <p:nvPr>
            <p:ph idx="1"/>
          </p:nvPr>
        </p:nvPicPr>
        <p:blipFill>
          <a:blip r:embed="rId2"/>
          <a:srcRect/>
          <a:stretch>
            <a:fillRect/>
          </a:stretch>
        </p:blipFill>
        <p:spPr>
          <a:xfrm>
            <a:off x="685800" y="1143000"/>
            <a:ext cx="7467600" cy="4724400"/>
          </a:xfrm>
        </p:spPr>
      </p:pic>
      <p:sp>
        <p:nvSpPr>
          <p:cNvPr id="30723" name="TextBox 4"/>
          <p:cNvSpPr txBox="1">
            <a:spLocks noChangeArrowheads="1"/>
          </p:cNvSpPr>
          <p:nvPr/>
        </p:nvSpPr>
        <p:spPr bwMode="auto">
          <a:xfrm>
            <a:off x="1905000" y="1752600"/>
            <a:ext cx="2438400" cy="738188"/>
          </a:xfrm>
          <a:prstGeom prst="rect">
            <a:avLst/>
          </a:prstGeom>
          <a:noFill/>
          <a:ln w="9525">
            <a:solidFill>
              <a:srgbClr val="FF0000"/>
            </a:solidFill>
            <a:miter lim="800000"/>
            <a:headEnd/>
            <a:tailEnd/>
          </a:ln>
        </p:spPr>
        <p:txBody>
          <a:bodyPr>
            <a:spAutoFit/>
          </a:bodyPr>
          <a:lstStyle/>
          <a:p>
            <a:r>
              <a:rPr lang="en-US" sz="1400"/>
              <a:t>Yellow: Adults (19–34) </a:t>
            </a:r>
          </a:p>
          <a:p>
            <a:r>
              <a:rPr lang="en-US" sz="1400"/>
              <a:t> Blue: Adolescents (15–18)</a:t>
            </a:r>
          </a:p>
          <a:p>
            <a:r>
              <a:rPr lang="en-US" sz="1400"/>
              <a:t>Red: Children (0–14)</a:t>
            </a:r>
          </a:p>
        </p:txBody>
      </p:sp>
      <p:cxnSp>
        <p:nvCxnSpPr>
          <p:cNvPr id="7" name="Straight Arrow Connector 6"/>
          <p:cNvCxnSpPr/>
          <p:nvPr/>
        </p:nvCxnSpPr>
        <p:spPr>
          <a:xfrm flipV="1">
            <a:off x="2133600" y="5791200"/>
            <a:ext cx="0" cy="685800"/>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7239000" y="5791200"/>
            <a:ext cx="0" cy="685800"/>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762000" y="2133600"/>
          <a:ext cx="7543800" cy="3413125"/>
        </p:xfrm>
        <a:graphic>
          <a:graphicData uri="http://schemas.openxmlformats.org/drawingml/2006/table">
            <a:tbl>
              <a:tblPr firstRow="1" bandRow="1">
                <a:tableStyleId>{5C22544A-7EE6-4342-B048-85BDC9FD1C3A}</a:tableStyleId>
              </a:tblPr>
              <a:tblGrid>
                <a:gridCol w="2514600"/>
                <a:gridCol w="2743200"/>
                <a:gridCol w="2286000"/>
              </a:tblGrid>
              <a:tr h="640197">
                <a:tc>
                  <a:txBody>
                    <a:bodyPr/>
                    <a:lstStyle/>
                    <a:p>
                      <a:pPr marL="0" marR="0" algn="ctr">
                        <a:spcBef>
                          <a:spcPts val="0"/>
                        </a:spcBef>
                        <a:spcAft>
                          <a:spcPts val="0"/>
                        </a:spcAft>
                      </a:pPr>
                      <a:endParaRPr lang="en-US" sz="1800" dirty="0" smtClean="0">
                        <a:latin typeface="Calibri"/>
                        <a:ea typeface="Calibri"/>
                        <a:cs typeface="Times New Roman"/>
                      </a:endParaRPr>
                    </a:p>
                    <a:p>
                      <a:pPr marL="0" marR="0" algn="ctr">
                        <a:spcBef>
                          <a:spcPts val="0"/>
                        </a:spcBef>
                        <a:spcAft>
                          <a:spcPts val="0"/>
                        </a:spcAft>
                      </a:pPr>
                      <a:r>
                        <a:rPr lang="en-US" sz="1800" dirty="0" smtClean="0">
                          <a:latin typeface="Calibri"/>
                          <a:ea typeface="Calibri"/>
                          <a:cs typeface="Times New Roman"/>
                        </a:rPr>
                        <a:t>Event</a:t>
                      </a:r>
                      <a:endParaRPr lang="en-US" sz="1800" dirty="0">
                        <a:latin typeface="Calibri"/>
                        <a:ea typeface="Calibri"/>
                        <a:cs typeface="Times New Roman"/>
                      </a:endParaRPr>
                    </a:p>
                  </a:txBody>
                  <a:tcPr marL="68580" marR="68580" marT="0" marB="0"/>
                </a:tc>
                <a:tc>
                  <a:txBody>
                    <a:bodyPr/>
                    <a:lstStyle/>
                    <a:p>
                      <a:pPr marL="0" marR="0" algn="ctr">
                        <a:spcBef>
                          <a:spcPts val="0"/>
                        </a:spcBef>
                        <a:spcAft>
                          <a:spcPts val="0"/>
                        </a:spcAft>
                      </a:pPr>
                      <a:endParaRPr lang="en-US" sz="1800" dirty="0" smtClean="0">
                        <a:latin typeface="Calibri"/>
                        <a:ea typeface="Calibri"/>
                        <a:cs typeface="Times New Roman"/>
                      </a:endParaRPr>
                    </a:p>
                    <a:p>
                      <a:pPr marL="0" marR="0" algn="ctr">
                        <a:spcBef>
                          <a:spcPts val="0"/>
                        </a:spcBef>
                        <a:spcAft>
                          <a:spcPts val="0"/>
                        </a:spcAft>
                      </a:pPr>
                      <a:r>
                        <a:rPr lang="en-US" sz="1800" dirty="0" smtClean="0">
                          <a:latin typeface="Calibri"/>
                          <a:ea typeface="Calibri"/>
                          <a:cs typeface="Times New Roman"/>
                        </a:rPr>
                        <a:t>Radiation Release/</a:t>
                      </a:r>
                    </a:p>
                    <a:p>
                      <a:pPr marL="0" marR="0" algn="ctr">
                        <a:spcBef>
                          <a:spcPts val="0"/>
                        </a:spcBef>
                        <a:spcAft>
                          <a:spcPts val="0"/>
                        </a:spcAft>
                      </a:pPr>
                      <a:r>
                        <a:rPr lang="en-US" sz="1800" dirty="0" smtClean="0">
                          <a:latin typeface="Calibri"/>
                          <a:ea typeface="Calibri"/>
                          <a:cs typeface="Times New Roman"/>
                        </a:rPr>
                        <a:t>Risk </a:t>
                      </a:r>
                      <a:r>
                        <a:rPr lang="en-US" sz="1800" dirty="0">
                          <a:latin typeface="Calibri"/>
                          <a:ea typeface="Calibri"/>
                          <a:cs typeface="Times New Roman"/>
                        </a:rPr>
                        <a:t>of </a:t>
                      </a:r>
                      <a:r>
                        <a:rPr lang="en-US" sz="1800" dirty="0" smtClean="0">
                          <a:latin typeface="Calibri"/>
                          <a:ea typeface="Calibri"/>
                          <a:cs typeface="Times New Roman"/>
                        </a:rPr>
                        <a:t>Exposure</a:t>
                      </a:r>
                      <a:endParaRPr lang="en-US" sz="1800" dirty="0">
                        <a:latin typeface="Calibri"/>
                        <a:ea typeface="Calibri"/>
                        <a:cs typeface="Times New Roman"/>
                      </a:endParaRPr>
                    </a:p>
                  </a:txBody>
                  <a:tcPr marL="68580" marR="68580" marT="0" marB="0"/>
                </a:tc>
                <a:tc>
                  <a:txBody>
                    <a:bodyPr/>
                    <a:lstStyle/>
                    <a:p>
                      <a:pPr marL="0" marR="0" algn="ctr">
                        <a:spcBef>
                          <a:spcPts val="0"/>
                        </a:spcBef>
                        <a:spcAft>
                          <a:spcPts val="0"/>
                        </a:spcAft>
                      </a:pPr>
                      <a:endParaRPr lang="en-US" sz="1800" dirty="0" smtClean="0">
                        <a:latin typeface="Calibri"/>
                        <a:ea typeface="Calibri"/>
                        <a:cs typeface="Times New Roman"/>
                      </a:endParaRPr>
                    </a:p>
                    <a:p>
                      <a:pPr marL="0" marR="0" algn="ctr">
                        <a:spcBef>
                          <a:spcPts val="0"/>
                        </a:spcBef>
                        <a:spcAft>
                          <a:spcPts val="0"/>
                        </a:spcAft>
                      </a:pPr>
                      <a:r>
                        <a:rPr lang="en-US" sz="1800" dirty="0" smtClean="0">
                          <a:latin typeface="Calibri"/>
                          <a:ea typeface="Calibri"/>
                          <a:cs typeface="Times New Roman"/>
                        </a:rPr>
                        <a:t>Long </a:t>
                      </a:r>
                      <a:r>
                        <a:rPr lang="en-US" sz="1800" dirty="0">
                          <a:latin typeface="Calibri"/>
                          <a:ea typeface="Calibri"/>
                          <a:cs typeface="Times New Roman"/>
                        </a:rPr>
                        <a:t>Term Impact</a:t>
                      </a:r>
                    </a:p>
                  </a:txBody>
                  <a:tcPr marL="68580" marR="68580" marT="0" marB="0"/>
                </a:tc>
              </a:tr>
              <a:tr h="640197">
                <a:tc>
                  <a:txBody>
                    <a:bodyPr/>
                    <a:lstStyle/>
                    <a:p>
                      <a:pPr marL="0" marR="0">
                        <a:spcBef>
                          <a:spcPts val="0"/>
                        </a:spcBef>
                        <a:spcAft>
                          <a:spcPts val="0"/>
                        </a:spcAft>
                      </a:pPr>
                      <a:endParaRPr lang="en-US" sz="1800" dirty="0">
                        <a:latin typeface="Calibri"/>
                        <a:ea typeface="Calibri"/>
                        <a:cs typeface="Times New Roman"/>
                      </a:endParaRPr>
                    </a:p>
                    <a:p>
                      <a:pPr marL="0" marR="0">
                        <a:spcBef>
                          <a:spcPts val="0"/>
                        </a:spcBef>
                        <a:spcAft>
                          <a:spcPts val="0"/>
                        </a:spcAft>
                      </a:pPr>
                      <a:r>
                        <a:rPr lang="en-US" sz="1800" dirty="0">
                          <a:latin typeface="Calibri"/>
                          <a:ea typeface="Calibri"/>
                          <a:cs typeface="Times New Roman"/>
                        </a:rPr>
                        <a:t>Three Mile Island, 1979</a:t>
                      </a:r>
                    </a:p>
                  </a:txBody>
                  <a:tcPr marL="68580" marR="68580" marT="0" marB="0"/>
                </a:tc>
                <a:tc>
                  <a:txBody>
                    <a:bodyPr/>
                    <a:lstStyle/>
                    <a:p>
                      <a:pPr marL="0" marR="0">
                        <a:spcBef>
                          <a:spcPts val="0"/>
                        </a:spcBef>
                        <a:spcAft>
                          <a:spcPts val="0"/>
                        </a:spcAft>
                      </a:pPr>
                      <a:endParaRPr lang="en-US" sz="1600" dirty="0">
                        <a:latin typeface="Calibri"/>
                        <a:ea typeface="Calibri"/>
                        <a:cs typeface="Times New Roman"/>
                      </a:endParaRPr>
                    </a:p>
                    <a:p>
                      <a:pPr marL="0" marR="0">
                        <a:spcBef>
                          <a:spcPts val="0"/>
                        </a:spcBef>
                        <a:spcAft>
                          <a:spcPts val="0"/>
                        </a:spcAft>
                      </a:pPr>
                      <a:r>
                        <a:rPr lang="en-US" sz="1600" dirty="0">
                          <a:latin typeface="Calibri"/>
                          <a:ea typeface="Calibri"/>
                          <a:cs typeface="Times New Roman"/>
                        </a:rPr>
                        <a:t>Limited/low risk of </a:t>
                      </a:r>
                      <a:r>
                        <a:rPr lang="en-US" sz="1600" dirty="0" smtClean="0">
                          <a:latin typeface="Calibri"/>
                          <a:ea typeface="Calibri"/>
                          <a:cs typeface="Times New Roman"/>
                        </a:rPr>
                        <a:t>exposure</a:t>
                      </a:r>
                      <a:endParaRPr lang="en-US" sz="1600" dirty="0">
                        <a:latin typeface="Calibri"/>
                        <a:ea typeface="Calibri"/>
                        <a:cs typeface="Times New Roman"/>
                      </a:endParaRPr>
                    </a:p>
                  </a:txBody>
                  <a:tcPr marL="68580" marR="68580" marT="0" marB="0"/>
                </a:tc>
                <a:tc>
                  <a:txBody>
                    <a:bodyPr/>
                    <a:lstStyle/>
                    <a:p>
                      <a:pPr marL="0" marR="0">
                        <a:spcBef>
                          <a:spcPts val="0"/>
                        </a:spcBef>
                        <a:spcAft>
                          <a:spcPts val="0"/>
                        </a:spcAft>
                      </a:pPr>
                      <a:endParaRPr lang="en-US" sz="1600">
                        <a:latin typeface="Calibri"/>
                        <a:ea typeface="Calibri"/>
                        <a:cs typeface="Times New Roman"/>
                      </a:endParaRPr>
                    </a:p>
                    <a:p>
                      <a:pPr marL="0" marR="0">
                        <a:spcBef>
                          <a:spcPts val="0"/>
                        </a:spcBef>
                        <a:spcAft>
                          <a:spcPts val="0"/>
                        </a:spcAft>
                      </a:pPr>
                      <a:r>
                        <a:rPr lang="en-US" sz="1600">
                          <a:latin typeface="Calibri"/>
                          <a:ea typeface="Calibri"/>
                          <a:cs typeface="Times New Roman"/>
                        </a:rPr>
                        <a:t>Fear/stress</a:t>
                      </a:r>
                    </a:p>
                  </a:txBody>
                  <a:tcPr marL="68580" marR="68580" marT="0" marB="0"/>
                </a:tc>
              </a:tr>
              <a:tr h="640197">
                <a:tc>
                  <a:txBody>
                    <a:bodyPr/>
                    <a:lstStyle/>
                    <a:p>
                      <a:pPr marL="0" marR="0">
                        <a:spcBef>
                          <a:spcPts val="0"/>
                        </a:spcBef>
                        <a:spcAft>
                          <a:spcPts val="0"/>
                        </a:spcAft>
                      </a:pPr>
                      <a:endParaRPr lang="en-US" sz="1800" dirty="0" smtClean="0">
                        <a:latin typeface="Calibri"/>
                        <a:ea typeface="Calibri"/>
                        <a:cs typeface="Times New Roman"/>
                      </a:endParaRPr>
                    </a:p>
                    <a:p>
                      <a:pPr marL="0" marR="0">
                        <a:spcBef>
                          <a:spcPts val="0"/>
                        </a:spcBef>
                        <a:spcAft>
                          <a:spcPts val="0"/>
                        </a:spcAft>
                      </a:pPr>
                      <a:r>
                        <a:rPr lang="en-US" sz="1800" dirty="0" smtClean="0">
                          <a:latin typeface="Calibri"/>
                          <a:ea typeface="Calibri"/>
                          <a:cs typeface="Times New Roman"/>
                        </a:rPr>
                        <a:t>Chernobyl</a:t>
                      </a:r>
                      <a:r>
                        <a:rPr lang="en-US" sz="1800" dirty="0">
                          <a:latin typeface="Calibri"/>
                          <a:ea typeface="Calibri"/>
                          <a:cs typeface="Times New Roman"/>
                        </a:rPr>
                        <a:t>, 1986</a:t>
                      </a:r>
                    </a:p>
                  </a:txBody>
                  <a:tcPr marL="68580" marR="68580" marT="0" marB="0"/>
                </a:tc>
                <a:tc>
                  <a:txBody>
                    <a:bodyPr/>
                    <a:lstStyle/>
                    <a:p>
                      <a:pPr marL="0" marR="0">
                        <a:spcBef>
                          <a:spcPts val="0"/>
                        </a:spcBef>
                        <a:spcAft>
                          <a:spcPts val="0"/>
                        </a:spcAft>
                      </a:pPr>
                      <a:endParaRPr lang="en-US" sz="1600" dirty="0" smtClean="0">
                        <a:latin typeface="Calibri"/>
                        <a:ea typeface="Calibri"/>
                        <a:cs typeface="Times New Roman"/>
                      </a:endParaRPr>
                    </a:p>
                    <a:p>
                      <a:pPr marL="0" marR="0">
                        <a:spcBef>
                          <a:spcPts val="0"/>
                        </a:spcBef>
                        <a:spcAft>
                          <a:spcPts val="0"/>
                        </a:spcAft>
                      </a:pPr>
                      <a:r>
                        <a:rPr lang="en-US" sz="1600" dirty="0" smtClean="0">
                          <a:latin typeface="Calibri"/>
                          <a:ea typeface="Calibri"/>
                          <a:cs typeface="Times New Roman"/>
                        </a:rPr>
                        <a:t>Severe/high risk</a:t>
                      </a:r>
                    </a:p>
                    <a:p>
                      <a:pPr marL="0" marR="0">
                        <a:spcBef>
                          <a:spcPts val="0"/>
                        </a:spcBef>
                        <a:spcAft>
                          <a:spcPts val="0"/>
                        </a:spcAft>
                      </a:pPr>
                      <a:endParaRPr lang="en-US" sz="1600" dirty="0">
                        <a:latin typeface="Calibri"/>
                        <a:ea typeface="Calibri"/>
                        <a:cs typeface="Times New Roman"/>
                      </a:endParaRPr>
                    </a:p>
                  </a:txBody>
                  <a:tcPr marL="68580" marR="68580" marT="0" marB="0"/>
                </a:tc>
                <a:tc>
                  <a:txBody>
                    <a:bodyPr/>
                    <a:lstStyle/>
                    <a:p>
                      <a:pPr marL="0" marR="0">
                        <a:spcBef>
                          <a:spcPts val="0"/>
                        </a:spcBef>
                        <a:spcAft>
                          <a:spcPts val="0"/>
                        </a:spcAft>
                      </a:pPr>
                      <a:endParaRPr lang="en-US" sz="1600" dirty="0" smtClean="0">
                        <a:latin typeface="Calibri"/>
                        <a:ea typeface="Calibri"/>
                        <a:cs typeface="Times New Roman"/>
                      </a:endParaRPr>
                    </a:p>
                    <a:p>
                      <a:pPr marL="0" marR="0">
                        <a:spcBef>
                          <a:spcPts val="0"/>
                        </a:spcBef>
                        <a:spcAft>
                          <a:spcPts val="0"/>
                        </a:spcAft>
                      </a:pPr>
                      <a:r>
                        <a:rPr lang="en-US" sz="1600" dirty="0" smtClean="0">
                          <a:latin typeface="Calibri"/>
                          <a:ea typeface="Calibri"/>
                          <a:cs typeface="Times New Roman"/>
                        </a:rPr>
                        <a:t>Cancer</a:t>
                      </a:r>
                      <a:r>
                        <a:rPr lang="en-US" sz="1600" dirty="0">
                          <a:latin typeface="Calibri"/>
                          <a:ea typeface="Calibri"/>
                          <a:cs typeface="Times New Roman"/>
                        </a:rPr>
                        <a:t>/</a:t>
                      </a:r>
                    </a:p>
                    <a:p>
                      <a:pPr marL="0" marR="0">
                        <a:spcBef>
                          <a:spcPts val="0"/>
                        </a:spcBef>
                        <a:spcAft>
                          <a:spcPts val="0"/>
                        </a:spcAft>
                      </a:pPr>
                      <a:r>
                        <a:rPr lang="en-US" sz="1600" dirty="0">
                          <a:latin typeface="Calibri"/>
                          <a:ea typeface="Calibri"/>
                          <a:cs typeface="Times New Roman"/>
                        </a:rPr>
                        <a:t>uninhabitable area</a:t>
                      </a:r>
                    </a:p>
                  </a:txBody>
                  <a:tcPr marL="68580" marR="68580" marT="0" marB="0"/>
                </a:tc>
              </a:tr>
              <a:tr h="868212">
                <a:tc>
                  <a:txBody>
                    <a:bodyPr/>
                    <a:lstStyle/>
                    <a:p>
                      <a:pPr marL="0" marR="0">
                        <a:spcBef>
                          <a:spcPts val="0"/>
                        </a:spcBef>
                        <a:spcAft>
                          <a:spcPts val="0"/>
                        </a:spcAft>
                      </a:pPr>
                      <a:endParaRPr lang="en-US" sz="1800" dirty="0" smtClean="0">
                        <a:latin typeface="Calibri"/>
                        <a:ea typeface="Calibri"/>
                        <a:cs typeface="Times New Roman"/>
                      </a:endParaRPr>
                    </a:p>
                    <a:p>
                      <a:pPr marL="0" marR="0">
                        <a:spcBef>
                          <a:spcPts val="0"/>
                        </a:spcBef>
                        <a:spcAft>
                          <a:spcPts val="0"/>
                        </a:spcAft>
                      </a:pPr>
                      <a:endParaRPr lang="en-US" sz="1800" dirty="0" smtClean="0">
                        <a:latin typeface="Calibri"/>
                        <a:ea typeface="Calibri"/>
                        <a:cs typeface="Times New Roman"/>
                      </a:endParaRPr>
                    </a:p>
                    <a:p>
                      <a:pPr marL="0" marR="0">
                        <a:spcBef>
                          <a:spcPts val="0"/>
                        </a:spcBef>
                        <a:spcAft>
                          <a:spcPts val="0"/>
                        </a:spcAft>
                      </a:pPr>
                      <a:r>
                        <a:rPr lang="en-US" sz="1800" dirty="0" err="1" smtClean="0">
                          <a:latin typeface="Calibri"/>
                          <a:ea typeface="Calibri"/>
                          <a:cs typeface="Times New Roman"/>
                        </a:rPr>
                        <a:t>Fukishima</a:t>
                      </a:r>
                      <a:r>
                        <a:rPr lang="en-US" sz="1800" dirty="0">
                          <a:latin typeface="Calibri"/>
                          <a:ea typeface="Calibri"/>
                          <a:cs typeface="Times New Roman"/>
                        </a:rPr>
                        <a:t>, 2011</a:t>
                      </a:r>
                    </a:p>
                  </a:txBody>
                  <a:tcPr marL="68580" marR="68580" marT="0" marB="0"/>
                </a:tc>
                <a:tc>
                  <a:txBody>
                    <a:bodyPr/>
                    <a:lstStyle/>
                    <a:p>
                      <a:pPr marL="0" marR="0">
                        <a:spcBef>
                          <a:spcPts val="0"/>
                        </a:spcBef>
                        <a:spcAft>
                          <a:spcPts val="0"/>
                        </a:spcAft>
                      </a:pPr>
                      <a:endParaRPr lang="en-US" sz="1600" dirty="0" smtClean="0">
                        <a:latin typeface="Calibri"/>
                        <a:ea typeface="Calibri"/>
                        <a:cs typeface="Times New Roman"/>
                      </a:endParaRPr>
                    </a:p>
                    <a:p>
                      <a:pPr marL="0" marR="0">
                        <a:spcBef>
                          <a:spcPts val="0"/>
                        </a:spcBef>
                        <a:spcAft>
                          <a:spcPts val="0"/>
                        </a:spcAft>
                      </a:pPr>
                      <a:r>
                        <a:rPr lang="en-US" sz="1600" dirty="0" smtClean="0">
                          <a:latin typeface="Calibri"/>
                          <a:ea typeface="Calibri"/>
                          <a:cs typeface="Times New Roman"/>
                        </a:rPr>
                        <a:t>High</a:t>
                      </a:r>
                      <a:r>
                        <a:rPr lang="en-US" sz="1600" dirty="0">
                          <a:latin typeface="Calibri"/>
                          <a:ea typeface="Calibri"/>
                          <a:cs typeface="Times New Roman"/>
                        </a:rPr>
                        <a:t>/ high </a:t>
                      </a:r>
                      <a:r>
                        <a:rPr lang="en-US" sz="1600" dirty="0" smtClean="0">
                          <a:latin typeface="Calibri"/>
                          <a:ea typeface="Calibri"/>
                          <a:cs typeface="Times New Roman"/>
                        </a:rPr>
                        <a:t>evacuation </a:t>
                      </a:r>
                      <a:r>
                        <a:rPr lang="en-US" sz="1600" dirty="0">
                          <a:latin typeface="Calibri"/>
                          <a:ea typeface="Calibri"/>
                          <a:cs typeface="Times New Roman"/>
                        </a:rPr>
                        <a:t>within 20 km radius amid the destruction and impact of a tsunami</a:t>
                      </a:r>
                    </a:p>
                  </a:txBody>
                  <a:tcPr marL="68580" marR="68580" marT="0" marB="0"/>
                </a:tc>
                <a:tc>
                  <a:txBody>
                    <a:bodyPr/>
                    <a:lstStyle/>
                    <a:p>
                      <a:pPr marL="0" marR="0">
                        <a:spcBef>
                          <a:spcPts val="0"/>
                        </a:spcBef>
                        <a:spcAft>
                          <a:spcPts val="0"/>
                        </a:spcAft>
                      </a:pPr>
                      <a:endParaRPr lang="en-US" sz="1600" dirty="0" smtClean="0">
                        <a:latin typeface="Calibri"/>
                        <a:ea typeface="Calibri"/>
                        <a:cs typeface="Times New Roman"/>
                      </a:endParaRPr>
                    </a:p>
                    <a:p>
                      <a:pPr marL="0" marR="0">
                        <a:spcBef>
                          <a:spcPts val="0"/>
                        </a:spcBef>
                        <a:spcAft>
                          <a:spcPts val="0"/>
                        </a:spcAft>
                      </a:pPr>
                      <a:r>
                        <a:rPr lang="en-US" sz="1600" dirty="0" smtClean="0">
                          <a:latin typeface="Calibri"/>
                          <a:ea typeface="Calibri"/>
                          <a:cs typeface="Times New Roman"/>
                        </a:rPr>
                        <a:t>Unknown </a:t>
                      </a:r>
                      <a:r>
                        <a:rPr lang="en-US" sz="1600" dirty="0">
                          <a:latin typeface="Calibri"/>
                          <a:ea typeface="Calibri"/>
                          <a:cs typeface="Times New Roman"/>
                        </a:rPr>
                        <a:t>Health Impacts, Environmental and agricultural impact</a:t>
                      </a:r>
                    </a:p>
                  </a:txBody>
                  <a:tcPr marL="68580" marR="68580" marT="0" marB="0"/>
                </a:tc>
              </a:tr>
            </a:tbl>
          </a:graphicData>
        </a:graphic>
      </p:graphicFrame>
      <p:sp>
        <p:nvSpPr>
          <p:cNvPr id="31767" name="TextBox 4"/>
          <p:cNvSpPr txBox="1">
            <a:spLocks noChangeArrowheads="1"/>
          </p:cNvSpPr>
          <p:nvPr/>
        </p:nvSpPr>
        <p:spPr bwMode="auto">
          <a:xfrm>
            <a:off x="1524000" y="381000"/>
            <a:ext cx="5943600" cy="708025"/>
          </a:xfrm>
          <a:prstGeom prst="rect">
            <a:avLst/>
          </a:prstGeom>
          <a:noFill/>
          <a:ln w="9525">
            <a:noFill/>
            <a:miter lim="800000"/>
            <a:headEnd/>
            <a:tailEnd/>
          </a:ln>
        </p:spPr>
        <p:txBody>
          <a:bodyPr>
            <a:spAutoFit/>
          </a:bodyPr>
          <a:lstStyle/>
          <a:p>
            <a:pPr algn="ctr"/>
            <a:r>
              <a:rPr lang="en-US" sz="4000"/>
              <a:t>Nuclear Power Plant Events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0" y="1981200"/>
            <a:ext cx="7735888" cy="4075113"/>
          </a:xfrm>
          <a:prstGeom prst="rect">
            <a:avLst/>
          </a:prstGeom>
        </p:spPr>
        <p:txBody>
          <a:bodyPr/>
          <a:lstStyle/>
          <a:p>
            <a:pPr marL="342900" indent="-342900" fontAlgn="auto">
              <a:spcBef>
                <a:spcPct val="20000"/>
              </a:spcBef>
              <a:spcAft>
                <a:spcPts val="0"/>
              </a:spcAft>
              <a:defRPr/>
            </a:pPr>
            <a:r>
              <a:rPr lang="en-US" sz="3200" dirty="0">
                <a:latin typeface="+mn-lt"/>
              </a:rPr>
              <a:t>   </a:t>
            </a:r>
            <a:r>
              <a:rPr lang="en-US" sz="3200" dirty="0">
                <a:latin typeface="Arial" pitchFamily="34" charset="0"/>
                <a:cs typeface="Arial" pitchFamily="34" charset="0"/>
              </a:rPr>
              <a:t>When surveillance data are collected, analyzed, interpreted, reported appropriately, these data can provide important information about disease patterns to inform public health practice and policy</a:t>
            </a:r>
          </a:p>
        </p:txBody>
      </p:sp>
      <p:sp>
        <p:nvSpPr>
          <p:cNvPr id="32770" name="TextBox 2"/>
          <p:cNvSpPr txBox="1">
            <a:spLocks noChangeArrowheads="1"/>
          </p:cNvSpPr>
          <p:nvPr/>
        </p:nvSpPr>
        <p:spPr bwMode="auto">
          <a:xfrm>
            <a:off x="2057400" y="914400"/>
            <a:ext cx="4699000" cy="523875"/>
          </a:xfrm>
          <a:prstGeom prst="rect">
            <a:avLst/>
          </a:prstGeom>
          <a:noFill/>
          <a:ln w="9525">
            <a:noFill/>
            <a:miter lim="800000"/>
            <a:headEnd/>
            <a:tailEnd/>
          </a:ln>
        </p:spPr>
        <p:txBody>
          <a:bodyPr>
            <a:spAutoFit/>
          </a:bodyPr>
          <a:lstStyle/>
          <a:p>
            <a:r>
              <a:rPr lang="en-US" sz="2800"/>
              <a:t>TAKE HOME MESSAGE…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bwMode="auto">
          <a:xfrm>
            <a:off x="0" y="1447800"/>
            <a:ext cx="8839200" cy="990600"/>
          </a:xfrm>
        </p:spPr>
        <p:txBody>
          <a:bodyPr wrap="square" numCol="1" anchorCtr="0" compatLnSpc="1">
            <a:prstTxWarp prst="textNoShape">
              <a:avLst/>
            </a:prstTxWarp>
          </a:bodyPr>
          <a:lstStyle/>
          <a:p>
            <a:r>
              <a:rPr lang="en-US" smtClean="0"/>
              <a:t>Questions?</a:t>
            </a:r>
          </a:p>
        </p:txBody>
      </p:sp>
      <p:sp>
        <p:nvSpPr>
          <p:cNvPr id="3" name="Content Placeholder 2"/>
          <p:cNvSpPr>
            <a:spLocks noGrp="1"/>
          </p:cNvSpPr>
          <p:nvPr>
            <p:ph idx="1"/>
          </p:nvPr>
        </p:nvSpPr>
        <p:spPr>
          <a:xfrm>
            <a:off x="381000" y="5029200"/>
            <a:ext cx="8305800" cy="1096963"/>
          </a:xfrm>
        </p:spPr>
        <p:txBody>
          <a:bodyPr rtlCol="0">
            <a:normAutofit fontScale="92500" lnSpcReduction="20000"/>
          </a:bodyPr>
          <a:lstStyle/>
          <a:p>
            <a:pPr fontAlgn="auto">
              <a:spcAft>
                <a:spcPts val="0"/>
              </a:spcAft>
              <a:buFont typeface="Arial" pitchFamily="34" charset="0"/>
              <a:buNone/>
              <a:defRPr/>
            </a:pPr>
            <a:r>
              <a:rPr lang="en-US" sz="2800" dirty="0" smtClean="0"/>
              <a:t>   </a:t>
            </a:r>
            <a:r>
              <a:rPr lang="en-US" sz="2800" i="1" dirty="0" smtClean="0"/>
              <a:t>Acknowledgement: </a:t>
            </a:r>
            <a:r>
              <a:rPr lang="en-US" sz="2800" dirty="0" smtClean="0"/>
              <a:t>This workshop was sponsored by a grant from the Conference of Radiation Control Program Directors(CRCPD</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dirty="0" smtClean="0"/>
              <a:t>Response and </a:t>
            </a:r>
            <a:br>
              <a:rPr lang="en-US" dirty="0" smtClean="0"/>
            </a:br>
            <a:r>
              <a:rPr lang="en-US" dirty="0" smtClean="0"/>
              <a:t>Population Monitoring</a:t>
            </a:r>
            <a:endParaRPr lang="en-US" dirty="0"/>
          </a:p>
        </p:txBody>
      </p:sp>
      <p:sp>
        <p:nvSpPr>
          <p:cNvPr id="16386" name="Content Placeholder 3"/>
          <p:cNvSpPr>
            <a:spLocks noGrp="1"/>
          </p:cNvSpPr>
          <p:nvPr>
            <p:ph idx="1"/>
          </p:nvPr>
        </p:nvSpPr>
        <p:spPr>
          <a:xfrm>
            <a:off x="2057400" y="2362200"/>
            <a:ext cx="4876800" cy="2438400"/>
          </a:xfrm>
        </p:spPr>
        <p:txBody>
          <a:bodyPr/>
          <a:lstStyle/>
          <a:p>
            <a:r>
              <a:rPr lang="en-US" smtClean="0"/>
              <a:t>Role of Public Health</a:t>
            </a:r>
          </a:p>
          <a:p>
            <a:r>
              <a:rPr lang="en-US" smtClean="0"/>
              <a:t>Overview of response</a:t>
            </a:r>
          </a:p>
          <a:p>
            <a:r>
              <a:rPr lang="en-US" smtClean="0"/>
              <a:t>Population monitoring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bwMode="auto"/>
        <p:txBody>
          <a:bodyPr wrap="square" numCol="1" anchorCtr="0" compatLnSpc="1">
            <a:prstTxWarp prst="textNoShape">
              <a:avLst/>
            </a:prstTxWarp>
          </a:bodyPr>
          <a:lstStyle/>
          <a:p>
            <a:r>
              <a:rPr lang="en-US" smtClean="0"/>
              <a:t>Georgia Public Health	</a:t>
            </a:r>
          </a:p>
        </p:txBody>
      </p:sp>
      <p:sp>
        <p:nvSpPr>
          <p:cNvPr id="3" name="Content Placeholder 2"/>
          <p:cNvSpPr>
            <a:spLocks noGrp="1"/>
          </p:cNvSpPr>
          <p:nvPr>
            <p:ph idx="1"/>
          </p:nvPr>
        </p:nvSpPr>
        <p:spPr>
          <a:xfrm>
            <a:off x="914400" y="1600200"/>
            <a:ext cx="7772400" cy="4525963"/>
          </a:xfrm>
        </p:spPr>
        <p:txBody>
          <a:bodyPr rtlCol="0">
            <a:normAutofit fontScale="70000" lnSpcReduction="20000"/>
          </a:bodyPr>
          <a:lstStyle/>
          <a:p>
            <a:pPr fontAlgn="auto">
              <a:spcAft>
                <a:spcPts val="0"/>
              </a:spcAft>
              <a:buFont typeface="Arial" pitchFamily="34" charset="0"/>
              <a:buChar char="•"/>
              <a:defRPr/>
            </a:pPr>
            <a:r>
              <a:rPr lang="en-US" dirty="0" smtClean="0"/>
              <a:t>Health Promotion and Disease Prevention</a:t>
            </a:r>
          </a:p>
          <a:p>
            <a:pPr fontAlgn="auto">
              <a:spcAft>
                <a:spcPts val="0"/>
              </a:spcAft>
              <a:buFont typeface="Arial" pitchFamily="34" charset="0"/>
              <a:buChar char="•"/>
              <a:defRPr/>
            </a:pPr>
            <a:r>
              <a:rPr lang="en-US" dirty="0" smtClean="0"/>
              <a:t>Maternal and Child Health</a:t>
            </a:r>
          </a:p>
          <a:p>
            <a:pPr fontAlgn="auto">
              <a:spcAft>
                <a:spcPts val="0"/>
              </a:spcAft>
              <a:buFont typeface="Arial" pitchFamily="34" charset="0"/>
              <a:buChar char="•"/>
              <a:defRPr/>
            </a:pPr>
            <a:r>
              <a:rPr lang="en-US" dirty="0" smtClean="0"/>
              <a:t>Infectious Disease and Immunization</a:t>
            </a:r>
          </a:p>
          <a:p>
            <a:pPr fontAlgn="auto">
              <a:spcAft>
                <a:spcPts val="0"/>
              </a:spcAft>
              <a:buFont typeface="Arial" pitchFamily="34" charset="0"/>
              <a:buChar char="•"/>
              <a:defRPr/>
            </a:pPr>
            <a:r>
              <a:rPr lang="en-US" dirty="0" smtClean="0"/>
              <a:t>Environmental Health</a:t>
            </a:r>
          </a:p>
          <a:p>
            <a:pPr fontAlgn="auto">
              <a:spcAft>
                <a:spcPts val="0"/>
              </a:spcAft>
              <a:buFont typeface="Arial" pitchFamily="34" charset="0"/>
              <a:buChar char="•"/>
              <a:defRPr/>
            </a:pPr>
            <a:r>
              <a:rPr lang="en-US" dirty="0" smtClean="0"/>
              <a:t>Epidemiology</a:t>
            </a:r>
          </a:p>
          <a:p>
            <a:pPr fontAlgn="auto">
              <a:spcAft>
                <a:spcPts val="0"/>
              </a:spcAft>
              <a:buFont typeface="Arial" pitchFamily="34" charset="0"/>
              <a:buChar char="•"/>
              <a:defRPr/>
            </a:pPr>
            <a:r>
              <a:rPr lang="en-US" dirty="0" smtClean="0"/>
              <a:t>Emergency Preparedness and Response</a:t>
            </a:r>
          </a:p>
          <a:p>
            <a:pPr fontAlgn="auto">
              <a:spcAft>
                <a:spcPts val="0"/>
              </a:spcAft>
              <a:buFont typeface="Arial" pitchFamily="34" charset="0"/>
              <a:buChar char="•"/>
              <a:defRPr/>
            </a:pPr>
            <a:r>
              <a:rPr lang="en-US" dirty="0" smtClean="0"/>
              <a:t>Emergency Medical Services</a:t>
            </a:r>
          </a:p>
          <a:p>
            <a:pPr fontAlgn="auto">
              <a:spcAft>
                <a:spcPts val="0"/>
              </a:spcAft>
              <a:buFont typeface="Arial" pitchFamily="34" charset="0"/>
              <a:buChar char="•"/>
              <a:defRPr/>
            </a:pPr>
            <a:r>
              <a:rPr lang="en-US" dirty="0" smtClean="0"/>
              <a:t>Pharmacy</a:t>
            </a:r>
          </a:p>
          <a:p>
            <a:pPr fontAlgn="auto">
              <a:spcAft>
                <a:spcPts val="0"/>
              </a:spcAft>
              <a:buFont typeface="Arial" pitchFamily="34" charset="0"/>
              <a:buChar char="•"/>
              <a:defRPr/>
            </a:pPr>
            <a:r>
              <a:rPr lang="en-US" dirty="0" smtClean="0"/>
              <a:t>Nursing</a:t>
            </a:r>
          </a:p>
          <a:p>
            <a:pPr fontAlgn="auto">
              <a:spcAft>
                <a:spcPts val="0"/>
              </a:spcAft>
              <a:buFont typeface="Arial" pitchFamily="34" charset="0"/>
              <a:buChar char="•"/>
              <a:defRPr/>
            </a:pPr>
            <a:r>
              <a:rPr lang="en-US" dirty="0" smtClean="0"/>
              <a:t>Volunteer Health Care</a:t>
            </a:r>
          </a:p>
          <a:p>
            <a:pPr fontAlgn="auto">
              <a:spcAft>
                <a:spcPts val="0"/>
              </a:spcAft>
              <a:buFont typeface="Arial" pitchFamily="34" charset="0"/>
              <a:buChar char="•"/>
              <a:defRPr/>
            </a:pPr>
            <a:r>
              <a:rPr lang="en-US" dirty="0" smtClean="0"/>
              <a:t>Office of Health Equity</a:t>
            </a:r>
          </a:p>
          <a:p>
            <a:pPr fontAlgn="auto">
              <a:spcAft>
                <a:spcPts val="0"/>
              </a:spcAft>
              <a:buFont typeface="Arial" pitchFamily="34" charset="0"/>
              <a:buChar char="•"/>
              <a:defRPr/>
            </a:pPr>
            <a:r>
              <a:rPr lang="en-US" dirty="0" smtClean="0"/>
              <a:t>Vital Records</a:t>
            </a:r>
          </a:p>
          <a:p>
            <a:pPr fontAlgn="auto">
              <a:spcAft>
                <a:spcPts val="0"/>
              </a:spcAft>
              <a:buFont typeface="Arial" pitchFamily="34" charset="0"/>
              <a:buChar char="•"/>
              <a:defRPr/>
            </a:pPr>
            <a:r>
              <a:rPr lang="en-US" dirty="0" smtClean="0"/>
              <a:t>State Public Health Laboratory.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71513"/>
            <a:ext cx="8496300" cy="774700"/>
          </a:xfrm>
        </p:spPr>
        <p:txBody>
          <a:bodyPr>
            <a:normAutofit fontScale="90000"/>
          </a:bodyPr>
          <a:lstStyle/>
          <a:p>
            <a:pPr fontAlgn="auto">
              <a:spcAft>
                <a:spcPts val="0"/>
              </a:spcAft>
              <a:defRPr/>
            </a:pPr>
            <a:r>
              <a:rPr lang="en-US" sz="3600" b="1" dirty="0"/>
              <a:t>Public Health’s Role in Response</a:t>
            </a:r>
            <a:br>
              <a:rPr lang="en-US" sz="3600" b="1" dirty="0"/>
            </a:br>
            <a:r>
              <a:rPr lang="en-US" sz="3600" b="1" dirty="0"/>
              <a:t>Emergency Support Functions (ESF)</a:t>
            </a:r>
          </a:p>
        </p:txBody>
      </p:sp>
      <p:sp>
        <p:nvSpPr>
          <p:cNvPr id="12291" name="Rectangle 3"/>
          <p:cNvSpPr>
            <a:spLocks noGrp="1" noChangeArrowheads="1"/>
          </p:cNvSpPr>
          <p:nvPr>
            <p:ph type="body" idx="1"/>
          </p:nvPr>
        </p:nvSpPr>
        <p:spPr>
          <a:xfrm>
            <a:off x="457200" y="1752600"/>
            <a:ext cx="8226425" cy="4495800"/>
          </a:xfrm>
        </p:spPr>
        <p:txBody>
          <a:bodyPr rtlCol="0">
            <a:normAutofit/>
          </a:bodyPr>
          <a:lstStyle/>
          <a:p>
            <a:pPr fontAlgn="auto">
              <a:lnSpc>
                <a:spcPct val="80000"/>
              </a:lnSpc>
              <a:spcAft>
                <a:spcPts val="0"/>
              </a:spcAft>
              <a:buFont typeface="Arial" pitchFamily="34" charset="0"/>
              <a:buNone/>
              <a:defRPr/>
            </a:pPr>
            <a:endParaRPr lang="en-US" sz="1500" dirty="0"/>
          </a:p>
          <a:p>
            <a:pPr fontAlgn="auto">
              <a:lnSpc>
                <a:spcPct val="80000"/>
              </a:lnSpc>
              <a:spcAft>
                <a:spcPts val="0"/>
              </a:spcAft>
              <a:buFont typeface="Arial" pitchFamily="34" charset="0"/>
              <a:buChar char="•"/>
              <a:defRPr/>
            </a:pPr>
            <a:r>
              <a:rPr lang="en-US" sz="1500" dirty="0" smtClean="0">
                <a:solidFill>
                  <a:schemeClr val="tx2"/>
                </a:solidFill>
              </a:rPr>
              <a:t>ESF #1  - Transportation</a:t>
            </a:r>
          </a:p>
          <a:p>
            <a:pPr fontAlgn="auto">
              <a:lnSpc>
                <a:spcPct val="80000"/>
              </a:lnSpc>
              <a:spcAft>
                <a:spcPts val="0"/>
              </a:spcAft>
              <a:buFont typeface="Arial" pitchFamily="34" charset="0"/>
              <a:buChar char="•"/>
              <a:defRPr/>
            </a:pPr>
            <a:r>
              <a:rPr lang="en-US" sz="1500" dirty="0" smtClean="0">
                <a:solidFill>
                  <a:schemeClr val="tx2"/>
                </a:solidFill>
              </a:rPr>
              <a:t>ESF #2  - Communications </a:t>
            </a:r>
          </a:p>
          <a:p>
            <a:pPr fontAlgn="auto">
              <a:lnSpc>
                <a:spcPct val="80000"/>
              </a:lnSpc>
              <a:spcAft>
                <a:spcPts val="0"/>
              </a:spcAft>
              <a:buFont typeface="Arial" pitchFamily="34" charset="0"/>
              <a:buChar char="•"/>
              <a:defRPr/>
            </a:pPr>
            <a:r>
              <a:rPr lang="en-US" sz="1500" dirty="0" smtClean="0">
                <a:solidFill>
                  <a:schemeClr val="tx2"/>
                </a:solidFill>
              </a:rPr>
              <a:t>ESF #3  - Public Works and Engineering </a:t>
            </a:r>
          </a:p>
          <a:p>
            <a:pPr fontAlgn="auto">
              <a:lnSpc>
                <a:spcPct val="80000"/>
              </a:lnSpc>
              <a:spcAft>
                <a:spcPts val="0"/>
              </a:spcAft>
              <a:buFont typeface="Arial" pitchFamily="34" charset="0"/>
              <a:buChar char="•"/>
              <a:defRPr/>
            </a:pPr>
            <a:r>
              <a:rPr lang="en-US" sz="1500" dirty="0" smtClean="0">
                <a:solidFill>
                  <a:schemeClr val="tx2"/>
                </a:solidFill>
              </a:rPr>
              <a:t>ESF #4  - Firefighting</a:t>
            </a:r>
          </a:p>
          <a:p>
            <a:pPr fontAlgn="auto">
              <a:lnSpc>
                <a:spcPct val="80000"/>
              </a:lnSpc>
              <a:spcAft>
                <a:spcPts val="0"/>
              </a:spcAft>
              <a:buFont typeface="Arial" pitchFamily="34" charset="0"/>
              <a:buChar char="•"/>
              <a:defRPr/>
            </a:pPr>
            <a:r>
              <a:rPr lang="en-US" sz="1500" dirty="0" smtClean="0">
                <a:solidFill>
                  <a:schemeClr val="tx2"/>
                </a:solidFill>
              </a:rPr>
              <a:t>ESF #5  - Emergency Management</a:t>
            </a:r>
          </a:p>
          <a:p>
            <a:pPr fontAlgn="auto">
              <a:lnSpc>
                <a:spcPct val="80000"/>
              </a:lnSpc>
              <a:spcAft>
                <a:spcPts val="0"/>
              </a:spcAft>
              <a:buFont typeface="Arial" pitchFamily="34" charset="0"/>
              <a:buChar char="•"/>
              <a:defRPr/>
            </a:pPr>
            <a:r>
              <a:rPr lang="en-US" sz="1500" dirty="0" smtClean="0">
                <a:solidFill>
                  <a:schemeClr val="tx2"/>
                </a:solidFill>
              </a:rPr>
              <a:t>ESF #6  - Mass Care, Emergency Assistance, Housing and Human Services</a:t>
            </a:r>
          </a:p>
          <a:p>
            <a:pPr fontAlgn="auto">
              <a:lnSpc>
                <a:spcPct val="80000"/>
              </a:lnSpc>
              <a:spcAft>
                <a:spcPts val="0"/>
              </a:spcAft>
              <a:buFont typeface="Arial" pitchFamily="34" charset="0"/>
              <a:buChar char="•"/>
              <a:defRPr/>
            </a:pPr>
            <a:r>
              <a:rPr lang="en-US" sz="1500" dirty="0" smtClean="0">
                <a:solidFill>
                  <a:schemeClr val="tx2"/>
                </a:solidFill>
              </a:rPr>
              <a:t>ESF #7  - Logistics Management and Resource Support </a:t>
            </a:r>
          </a:p>
          <a:p>
            <a:pPr fontAlgn="auto">
              <a:lnSpc>
                <a:spcPct val="80000"/>
              </a:lnSpc>
              <a:spcAft>
                <a:spcPts val="0"/>
              </a:spcAft>
              <a:buFont typeface="Arial" pitchFamily="34" charset="0"/>
              <a:buChar char="•"/>
              <a:defRPr/>
            </a:pPr>
            <a:r>
              <a:rPr lang="en-US" sz="1500" b="1" dirty="0" smtClean="0"/>
              <a:t>ESF #8  - Public Health and Medical Services</a:t>
            </a:r>
          </a:p>
          <a:p>
            <a:pPr fontAlgn="auto">
              <a:lnSpc>
                <a:spcPct val="80000"/>
              </a:lnSpc>
              <a:spcAft>
                <a:spcPts val="0"/>
              </a:spcAft>
              <a:buFont typeface="Arial" pitchFamily="34" charset="0"/>
              <a:buChar char="•"/>
              <a:defRPr/>
            </a:pPr>
            <a:r>
              <a:rPr lang="en-US" sz="1500" dirty="0" smtClean="0">
                <a:solidFill>
                  <a:schemeClr val="tx2"/>
                </a:solidFill>
              </a:rPr>
              <a:t>ESF #9  - Search and Rescue</a:t>
            </a:r>
          </a:p>
          <a:p>
            <a:pPr fontAlgn="auto">
              <a:lnSpc>
                <a:spcPct val="80000"/>
              </a:lnSpc>
              <a:spcAft>
                <a:spcPts val="0"/>
              </a:spcAft>
              <a:buFont typeface="Arial" pitchFamily="34" charset="0"/>
              <a:buChar char="•"/>
              <a:defRPr/>
            </a:pPr>
            <a:r>
              <a:rPr lang="en-US" sz="1500" dirty="0" smtClean="0">
                <a:solidFill>
                  <a:schemeClr val="tx2"/>
                </a:solidFill>
              </a:rPr>
              <a:t>ESF #10 - Oil and Hazardous Materials Response </a:t>
            </a:r>
          </a:p>
          <a:p>
            <a:pPr fontAlgn="auto">
              <a:lnSpc>
                <a:spcPct val="80000"/>
              </a:lnSpc>
              <a:spcAft>
                <a:spcPts val="0"/>
              </a:spcAft>
              <a:buFont typeface="Arial" pitchFamily="34" charset="0"/>
              <a:buChar char="•"/>
              <a:defRPr/>
            </a:pPr>
            <a:r>
              <a:rPr lang="en-US" sz="1500" dirty="0" smtClean="0">
                <a:solidFill>
                  <a:schemeClr val="tx2"/>
                </a:solidFill>
              </a:rPr>
              <a:t>ESF #11 - Agriculture and Natural Resources</a:t>
            </a:r>
          </a:p>
          <a:p>
            <a:pPr fontAlgn="auto">
              <a:lnSpc>
                <a:spcPct val="80000"/>
              </a:lnSpc>
              <a:spcAft>
                <a:spcPts val="0"/>
              </a:spcAft>
              <a:buFont typeface="Arial" pitchFamily="34" charset="0"/>
              <a:buChar char="•"/>
              <a:defRPr/>
            </a:pPr>
            <a:r>
              <a:rPr lang="en-US" sz="1500" dirty="0" smtClean="0">
                <a:solidFill>
                  <a:schemeClr val="tx2"/>
                </a:solidFill>
              </a:rPr>
              <a:t>ESF #12 - Energy</a:t>
            </a:r>
          </a:p>
          <a:p>
            <a:pPr fontAlgn="auto">
              <a:lnSpc>
                <a:spcPct val="80000"/>
              </a:lnSpc>
              <a:spcAft>
                <a:spcPts val="0"/>
              </a:spcAft>
              <a:buFont typeface="Arial" pitchFamily="34" charset="0"/>
              <a:buChar char="•"/>
              <a:defRPr/>
            </a:pPr>
            <a:r>
              <a:rPr lang="en-US" sz="1500" dirty="0" smtClean="0">
                <a:solidFill>
                  <a:schemeClr val="tx2"/>
                </a:solidFill>
              </a:rPr>
              <a:t>ESF #13 - Public Safety and Security</a:t>
            </a:r>
          </a:p>
          <a:p>
            <a:pPr fontAlgn="auto">
              <a:lnSpc>
                <a:spcPct val="80000"/>
              </a:lnSpc>
              <a:spcAft>
                <a:spcPts val="0"/>
              </a:spcAft>
              <a:buFont typeface="Arial" pitchFamily="34" charset="0"/>
              <a:buChar char="•"/>
              <a:defRPr/>
            </a:pPr>
            <a:r>
              <a:rPr lang="en-US" sz="1500" dirty="0" smtClean="0">
                <a:solidFill>
                  <a:schemeClr val="tx2"/>
                </a:solidFill>
              </a:rPr>
              <a:t>ESF #14 - Long-Term Community Recovery</a:t>
            </a:r>
          </a:p>
          <a:p>
            <a:pPr fontAlgn="auto">
              <a:lnSpc>
                <a:spcPct val="80000"/>
              </a:lnSpc>
              <a:spcAft>
                <a:spcPts val="0"/>
              </a:spcAft>
              <a:buFont typeface="Arial" pitchFamily="34" charset="0"/>
              <a:buChar char="•"/>
              <a:defRPr/>
            </a:pPr>
            <a:r>
              <a:rPr lang="en-US" sz="1500" dirty="0" smtClean="0">
                <a:solidFill>
                  <a:schemeClr val="tx2"/>
                </a:solidFill>
              </a:rPr>
              <a:t>ESF #15 - External Affairs</a:t>
            </a:r>
          </a:p>
          <a:p>
            <a:pPr marL="457200" indent="-457200" fontAlgn="auto">
              <a:lnSpc>
                <a:spcPct val="80000"/>
              </a:lnSpc>
              <a:spcAft>
                <a:spcPts val="0"/>
              </a:spcAft>
              <a:buFont typeface="+mj-lt"/>
              <a:buAutoNum type="arabicPeriod"/>
              <a:defRPr/>
            </a:pPr>
            <a:endParaRPr lang="en-US" sz="2000" dirty="0" smtClean="0"/>
          </a:p>
          <a:p>
            <a:pPr fontAlgn="auto">
              <a:lnSpc>
                <a:spcPct val="80000"/>
              </a:lnSpc>
              <a:spcAft>
                <a:spcPts val="0"/>
              </a:spcAft>
              <a:buFont typeface="Arial" pitchFamily="34" charset="0"/>
              <a:buNone/>
              <a:defRPr/>
            </a:pPr>
            <a:r>
              <a:rPr lang="en-US" sz="2000" dirty="0" smtClean="0"/>
              <a:t>                      </a:t>
            </a:r>
          </a:p>
          <a:p>
            <a:pPr fontAlgn="auto">
              <a:lnSpc>
                <a:spcPct val="80000"/>
              </a:lnSpc>
              <a:spcAft>
                <a:spcPts val="0"/>
              </a:spcAft>
              <a:buFont typeface="Arial" pitchFamily="34" charset="0"/>
              <a:buChar char="•"/>
              <a:defRPr/>
            </a:pPr>
            <a:endParaRPr lang="en-US" sz="2000" dirty="0" smtClean="0"/>
          </a:p>
          <a:p>
            <a:pPr fontAlgn="auto">
              <a:lnSpc>
                <a:spcPct val="80000"/>
              </a:lnSpc>
              <a:spcAft>
                <a:spcPts val="0"/>
              </a:spcAft>
              <a:buFont typeface="Arial" pitchFamily="34" charset="0"/>
              <a:buChar char="•"/>
              <a:defRPr/>
            </a:pPr>
            <a:endParaRPr lang="en-US" sz="2000" dirty="0" smtClean="0"/>
          </a:p>
          <a:p>
            <a:pPr fontAlgn="auto">
              <a:lnSpc>
                <a:spcPct val="80000"/>
              </a:lnSpc>
              <a:spcAft>
                <a:spcPts val="0"/>
              </a:spcAft>
              <a:buFont typeface="Arial" pitchFamily="34" charset="0"/>
              <a:buChar char="•"/>
              <a:defRPr/>
            </a:pPr>
            <a:endParaRPr lang="en-US" sz="2000" dirty="0" smtClean="0">
              <a:solidFill>
                <a:schemeClr val="tx2"/>
              </a:solidFill>
            </a:endParaRPr>
          </a:p>
          <a:p>
            <a:pPr fontAlgn="auto">
              <a:lnSpc>
                <a:spcPct val="80000"/>
              </a:lnSpc>
              <a:spcAft>
                <a:spcPts val="0"/>
              </a:spcAft>
              <a:buFont typeface="Arial" pitchFamily="34" charset="0"/>
              <a:buChar char="•"/>
              <a:defRPr/>
            </a:pPr>
            <a:endParaRPr lang="en-US" sz="2000" dirty="0" smtClean="0"/>
          </a:p>
          <a:p>
            <a:pPr fontAlgn="auto">
              <a:lnSpc>
                <a:spcPct val="80000"/>
              </a:lnSpc>
              <a:spcAft>
                <a:spcPts val="0"/>
              </a:spcAft>
              <a:buFont typeface="Arial" pitchFamily="34" charset="0"/>
              <a:buChar char="•"/>
              <a:defRPr/>
            </a:pPr>
            <a:endParaRPr lang="en-US" sz="2000" dirty="0"/>
          </a:p>
        </p:txBody>
      </p:sp>
      <p:pic>
        <p:nvPicPr>
          <p:cNvPr id="5" name="Picture 6" descr="NRF Cover"/>
          <p:cNvPicPr>
            <a:picLocks noChangeAspect="1" noChangeArrowheads="1"/>
          </p:cNvPicPr>
          <p:nvPr/>
        </p:nvPicPr>
        <p:blipFill>
          <a:blip r:embed="rId2" cstate="print"/>
          <a:srcRect/>
          <a:stretch>
            <a:fillRect/>
          </a:stretch>
        </p:blipFill>
        <p:spPr bwMode="auto">
          <a:xfrm>
            <a:off x="6553200" y="3733800"/>
            <a:ext cx="2438400" cy="2947889"/>
          </a:xfrm>
          <a:prstGeom prst="rect">
            <a:avLst/>
          </a:prstGeom>
          <a:noFill/>
          <a:ln w="2540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idx="4294967295"/>
          </p:nvPr>
        </p:nvSpPr>
        <p:spPr bwMode="auto">
          <a:xfrm>
            <a:off x="0" y="76200"/>
            <a:ext cx="9144000" cy="762000"/>
          </a:xfrm>
          <a:noFill/>
        </p:spPr>
        <p:txBody>
          <a:bodyPr wrap="square" numCol="1" anchorCtr="0" compatLnSpc="1">
            <a:prstTxWarp prst="textNoShape">
              <a:avLst/>
            </a:prstTxWarp>
          </a:bodyPr>
          <a:lstStyle/>
          <a:p>
            <a:r>
              <a:rPr lang="en-US" sz="3200" b="1" smtClean="0"/>
              <a:t>Public Health Functions After </a:t>
            </a:r>
            <a:r>
              <a:rPr lang="en-US" sz="3200" b="1" i="1" u="sng" smtClean="0"/>
              <a:t>Any</a:t>
            </a:r>
            <a:r>
              <a:rPr lang="en-US" sz="3200" b="1" smtClean="0"/>
              <a:t> Disaster</a:t>
            </a:r>
          </a:p>
        </p:txBody>
      </p:sp>
      <p:sp>
        <p:nvSpPr>
          <p:cNvPr id="19458" name="Rectangle 3"/>
          <p:cNvSpPr>
            <a:spLocks noGrp="1" noChangeArrowheads="1"/>
          </p:cNvSpPr>
          <p:nvPr>
            <p:ph type="body" sz="half" idx="4294967295"/>
          </p:nvPr>
        </p:nvSpPr>
        <p:spPr>
          <a:xfrm>
            <a:off x="381000" y="1066800"/>
            <a:ext cx="8458200" cy="5562600"/>
          </a:xfrm>
        </p:spPr>
        <p:txBody>
          <a:bodyPr/>
          <a:lstStyle/>
          <a:p>
            <a:pPr>
              <a:lnSpc>
                <a:spcPct val="90000"/>
              </a:lnSpc>
              <a:buSzPct val="70000"/>
            </a:pPr>
            <a:r>
              <a:rPr lang="en-US" sz="2800" smtClean="0"/>
              <a:t>Rapid assessment of health and medical needs</a:t>
            </a:r>
          </a:p>
          <a:p>
            <a:pPr>
              <a:lnSpc>
                <a:spcPct val="90000"/>
              </a:lnSpc>
              <a:buSzPct val="70000"/>
            </a:pPr>
            <a:r>
              <a:rPr lang="en-US" sz="2800" smtClean="0"/>
              <a:t>Sheltering and housing, mass care safety</a:t>
            </a:r>
          </a:p>
          <a:p>
            <a:pPr>
              <a:lnSpc>
                <a:spcPct val="90000"/>
              </a:lnSpc>
              <a:buSzPct val="70000"/>
            </a:pPr>
            <a:r>
              <a:rPr lang="en-US" sz="2800" smtClean="0"/>
              <a:t>Injury and illness surveillance</a:t>
            </a:r>
          </a:p>
          <a:p>
            <a:pPr>
              <a:lnSpc>
                <a:spcPct val="90000"/>
              </a:lnSpc>
              <a:buSzPct val="70000"/>
            </a:pPr>
            <a:r>
              <a:rPr lang="en-US" sz="2800" smtClean="0"/>
              <a:t>Potable water, safe food, sanitation and hygiene</a:t>
            </a:r>
          </a:p>
          <a:p>
            <a:pPr>
              <a:lnSpc>
                <a:spcPct val="90000"/>
              </a:lnSpc>
              <a:buSzPct val="70000"/>
            </a:pPr>
            <a:r>
              <a:rPr lang="en-US" sz="2800" smtClean="0"/>
              <a:t>Vector control</a:t>
            </a:r>
          </a:p>
          <a:p>
            <a:pPr>
              <a:lnSpc>
                <a:spcPct val="90000"/>
              </a:lnSpc>
              <a:buSzPct val="70000"/>
            </a:pPr>
            <a:r>
              <a:rPr lang="en-US" sz="2800" smtClean="0"/>
              <a:t>Solid waste, waste water management</a:t>
            </a:r>
          </a:p>
          <a:p>
            <a:pPr>
              <a:lnSpc>
                <a:spcPct val="90000"/>
              </a:lnSpc>
              <a:buSzPct val="70000"/>
            </a:pPr>
            <a:r>
              <a:rPr lang="en-US" sz="2800" smtClean="0"/>
              <a:t>Hazardous material disposal</a:t>
            </a:r>
          </a:p>
          <a:p>
            <a:pPr>
              <a:lnSpc>
                <a:spcPct val="90000"/>
              </a:lnSpc>
              <a:buSzPct val="70000"/>
            </a:pPr>
            <a:r>
              <a:rPr lang="en-US" sz="2800" smtClean="0"/>
              <a:t>Registry</a:t>
            </a:r>
          </a:p>
          <a:p>
            <a:pPr>
              <a:lnSpc>
                <a:spcPct val="90000"/>
              </a:lnSpc>
              <a:buSzPct val="70000"/>
            </a:pPr>
            <a:r>
              <a:rPr lang="en-US" sz="2800" smtClean="0"/>
              <a:t>Handling of the deceased </a:t>
            </a:r>
          </a:p>
          <a:p>
            <a:pPr>
              <a:lnSpc>
                <a:spcPct val="90000"/>
              </a:lnSpc>
              <a:buSzPct val="70000"/>
            </a:pPr>
            <a:r>
              <a:rPr lang="en-US" sz="2800" smtClean="0"/>
              <a:t>Rumor control</a:t>
            </a:r>
          </a:p>
          <a:p>
            <a:pPr>
              <a:lnSpc>
                <a:spcPct val="90000"/>
              </a:lnSpc>
              <a:buSzPct val="70000"/>
            </a:pPr>
            <a:r>
              <a:rPr lang="en-US" sz="2800" smtClean="0"/>
              <a:t>Public service announcements</a:t>
            </a:r>
          </a:p>
        </p:txBody>
      </p:sp>
      <p:pic>
        <p:nvPicPr>
          <p:cNvPr id="19459" name="Content Placeholder 4" descr="hurricane_Katrina[1].jpg"/>
          <p:cNvPicPr>
            <a:picLocks noChangeAspect="1"/>
          </p:cNvPicPr>
          <p:nvPr/>
        </p:nvPicPr>
        <p:blipFill>
          <a:blip r:embed="rId3"/>
          <a:srcRect/>
          <a:stretch>
            <a:fillRect/>
          </a:stretch>
        </p:blipFill>
        <p:spPr bwMode="auto">
          <a:xfrm>
            <a:off x="5638800" y="4114800"/>
            <a:ext cx="3124200" cy="2286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1" descr="Downtown connector 9 09.jpg"/>
          <p:cNvPicPr>
            <a:picLocks noChangeAspect="1"/>
          </p:cNvPicPr>
          <p:nvPr/>
        </p:nvPicPr>
        <p:blipFill>
          <a:blip r:embed="rId2"/>
          <a:srcRect/>
          <a:stretch>
            <a:fillRect/>
          </a:stretch>
        </p:blipFill>
        <p:spPr bwMode="auto">
          <a:xfrm>
            <a:off x="4545013" y="609600"/>
            <a:ext cx="3760787" cy="2590800"/>
          </a:xfrm>
          <a:prstGeom prst="rect">
            <a:avLst/>
          </a:prstGeom>
          <a:noFill/>
          <a:ln w="9525">
            <a:noFill/>
            <a:miter lim="800000"/>
            <a:headEnd/>
            <a:tailEnd/>
          </a:ln>
        </p:spPr>
      </p:pic>
      <p:pic>
        <p:nvPicPr>
          <p:cNvPr id="21506" name="Picture 3" descr="Okefenokee National Wildlife Refuge, May 2011.jpg"/>
          <p:cNvPicPr>
            <a:picLocks noChangeAspect="1"/>
          </p:cNvPicPr>
          <p:nvPr/>
        </p:nvPicPr>
        <p:blipFill>
          <a:blip r:embed="rId3"/>
          <a:srcRect/>
          <a:stretch>
            <a:fillRect/>
          </a:stretch>
        </p:blipFill>
        <p:spPr bwMode="auto">
          <a:xfrm>
            <a:off x="381000" y="3657600"/>
            <a:ext cx="3505200" cy="2584450"/>
          </a:xfrm>
          <a:prstGeom prst="rect">
            <a:avLst/>
          </a:prstGeom>
          <a:noFill/>
          <a:ln w="9525">
            <a:noFill/>
            <a:miter lim="800000"/>
            <a:headEnd/>
            <a:tailEnd/>
          </a:ln>
        </p:spPr>
      </p:pic>
      <p:pic>
        <p:nvPicPr>
          <p:cNvPr id="21507" name="Picture 4" descr="jan 12 th  I-285 Atlanta.jpg"/>
          <p:cNvPicPr>
            <a:picLocks noChangeAspect="1"/>
          </p:cNvPicPr>
          <p:nvPr/>
        </p:nvPicPr>
        <p:blipFill>
          <a:blip r:embed="rId4"/>
          <a:srcRect/>
          <a:stretch>
            <a:fillRect/>
          </a:stretch>
        </p:blipFill>
        <p:spPr bwMode="auto">
          <a:xfrm>
            <a:off x="4572000" y="3733800"/>
            <a:ext cx="3733800" cy="2438400"/>
          </a:xfrm>
          <a:prstGeom prst="rect">
            <a:avLst/>
          </a:prstGeom>
          <a:noFill/>
          <a:ln w="9525">
            <a:noFill/>
            <a:miter lim="800000"/>
            <a:headEnd/>
            <a:tailEnd/>
          </a:ln>
        </p:spPr>
      </p:pic>
      <p:sp>
        <p:nvSpPr>
          <p:cNvPr id="21508" name="TextBox 5"/>
          <p:cNvSpPr txBox="1">
            <a:spLocks noChangeArrowheads="1"/>
          </p:cNvSpPr>
          <p:nvPr/>
        </p:nvSpPr>
        <p:spPr bwMode="auto">
          <a:xfrm>
            <a:off x="838200" y="76200"/>
            <a:ext cx="6705600" cy="954088"/>
          </a:xfrm>
          <a:prstGeom prst="rect">
            <a:avLst/>
          </a:prstGeom>
          <a:noFill/>
          <a:ln w="9525">
            <a:noFill/>
            <a:miter lim="800000"/>
            <a:headEnd/>
            <a:tailEnd/>
          </a:ln>
        </p:spPr>
        <p:txBody>
          <a:bodyPr>
            <a:spAutoFit/>
          </a:bodyPr>
          <a:lstStyle/>
          <a:p>
            <a:r>
              <a:rPr lang="en-US" sz="2800"/>
              <a:t>…Georgia’s Four Seasons of Climate Change…</a:t>
            </a:r>
          </a:p>
        </p:txBody>
      </p:sp>
      <p:pic>
        <p:nvPicPr>
          <p:cNvPr id="21509" name="Picture 2" descr="Alabama's Lake Martin August 27 2007.jpg"/>
          <p:cNvPicPr>
            <a:picLocks noChangeAspect="1"/>
          </p:cNvPicPr>
          <p:nvPr/>
        </p:nvPicPr>
        <p:blipFill>
          <a:blip r:embed="rId5"/>
          <a:srcRect/>
          <a:stretch>
            <a:fillRect/>
          </a:stretch>
        </p:blipFill>
        <p:spPr bwMode="auto">
          <a:xfrm>
            <a:off x="381000" y="609600"/>
            <a:ext cx="3581400" cy="2587625"/>
          </a:xfrm>
          <a:prstGeom prst="rect">
            <a:avLst/>
          </a:prstGeom>
          <a:noFill/>
          <a:ln w="25400">
            <a:solidFill>
              <a:schemeClr val="tx1">
                <a:alpha val="0"/>
              </a:schemeClr>
            </a:solidFill>
            <a:miter lim="800000"/>
            <a:headEnd/>
            <a:tailEnd/>
          </a:ln>
        </p:spPr>
      </p:pic>
      <p:sp>
        <p:nvSpPr>
          <p:cNvPr id="21510" name="TextBox 6"/>
          <p:cNvSpPr txBox="1">
            <a:spLocks noChangeArrowheads="1"/>
          </p:cNvSpPr>
          <p:nvPr/>
        </p:nvSpPr>
        <p:spPr bwMode="auto">
          <a:xfrm>
            <a:off x="685800" y="3200400"/>
            <a:ext cx="2362200" cy="369888"/>
          </a:xfrm>
          <a:prstGeom prst="rect">
            <a:avLst/>
          </a:prstGeom>
          <a:noFill/>
          <a:ln w="9525">
            <a:noFill/>
            <a:miter lim="800000"/>
            <a:headEnd/>
            <a:tailEnd/>
          </a:ln>
        </p:spPr>
        <p:txBody>
          <a:bodyPr>
            <a:spAutoFit/>
          </a:bodyPr>
          <a:lstStyle/>
          <a:p>
            <a:r>
              <a:rPr lang="en-US"/>
              <a:t>          Drought</a:t>
            </a:r>
          </a:p>
        </p:txBody>
      </p:sp>
      <p:sp>
        <p:nvSpPr>
          <p:cNvPr id="21511" name="TextBox 7"/>
          <p:cNvSpPr txBox="1">
            <a:spLocks noChangeArrowheads="1"/>
          </p:cNvSpPr>
          <p:nvPr/>
        </p:nvSpPr>
        <p:spPr bwMode="auto">
          <a:xfrm>
            <a:off x="1524000" y="6248400"/>
            <a:ext cx="1905000" cy="369888"/>
          </a:xfrm>
          <a:prstGeom prst="rect">
            <a:avLst/>
          </a:prstGeom>
          <a:noFill/>
          <a:ln w="9525">
            <a:noFill/>
            <a:miter lim="800000"/>
            <a:headEnd/>
            <a:tailEnd/>
          </a:ln>
        </p:spPr>
        <p:txBody>
          <a:bodyPr>
            <a:spAutoFit/>
          </a:bodyPr>
          <a:lstStyle/>
          <a:p>
            <a:r>
              <a:rPr lang="en-US"/>
              <a:t>Wildfires</a:t>
            </a:r>
          </a:p>
        </p:txBody>
      </p:sp>
      <p:sp>
        <p:nvSpPr>
          <p:cNvPr id="21512" name="TextBox 8"/>
          <p:cNvSpPr txBox="1">
            <a:spLocks noChangeArrowheads="1"/>
          </p:cNvSpPr>
          <p:nvPr/>
        </p:nvSpPr>
        <p:spPr bwMode="auto">
          <a:xfrm>
            <a:off x="5715000" y="3200400"/>
            <a:ext cx="1371600" cy="369888"/>
          </a:xfrm>
          <a:prstGeom prst="rect">
            <a:avLst/>
          </a:prstGeom>
          <a:noFill/>
          <a:ln w="9525">
            <a:noFill/>
            <a:miter lim="800000"/>
            <a:headEnd/>
            <a:tailEnd/>
          </a:ln>
        </p:spPr>
        <p:txBody>
          <a:bodyPr>
            <a:spAutoFit/>
          </a:bodyPr>
          <a:lstStyle/>
          <a:p>
            <a:r>
              <a:rPr lang="en-US"/>
              <a:t>    Floods</a:t>
            </a:r>
          </a:p>
        </p:txBody>
      </p:sp>
      <p:sp>
        <p:nvSpPr>
          <p:cNvPr id="21513" name="TextBox 9"/>
          <p:cNvSpPr txBox="1">
            <a:spLocks noChangeArrowheads="1"/>
          </p:cNvSpPr>
          <p:nvPr/>
        </p:nvSpPr>
        <p:spPr bwMode="auto">
          <a:xfrm>
            <a:off x="6019800" y="6324600"/>
            <a:ext cx="1249363" cy="369888"/>
          </a:xfrm>
          <a:prstGeom prst="rect">
            <a:avLst/>
          </a:prstGeom>
          <a:noFill/>
          <a:ln w="9525">
            <a:noFill/>
            <a:miter lim="800000"/>
            <a:headEnd/>
            <a:tailEnd/>
          </a:ln>
        </p:spPr>
        <p:txBody>
          <a:bodyPr wrap="none">
            <a:spAutoFit/>
          </a:bodyPr>
          <a:lstStyle/>
          <a:p>
            <a:r>
              <a:rPr lang="en-US"/>
              <a:t>Ice storms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ChangeArrowheads="1"/>
          </p:cNvSpPr>
          <p:nvPr/>
        </p:nvSpPr>
        <p:spPr bwMode="auto">
          <a:xfrm>
            <a:off x="457200" y="381000"/>
            <a:ext cx="8229600" cy="1371600"/>
          </a:xfrm>
          <a:prstGeom prst="rect">
            <a:avLst/>
          </a:prstGeom>
          <a:noFill/>
          <a:ln w="9525">
            <a:noFill/>
            <a:miter lim="800000"/>
            <a:headEnd/>
            <a:tailEnd/>
          </a:ln>
        </p:spPr>
        <p:txBody>
          <a:bodyPr anchor="ctr"/>
          <a:lstStyle/>
          <a:p>
            <a:pPr algn="ctr"/>
            <a:r>
              <a:rPr lang="en-US" sz="3200">
                <a:solidFill>
                  <a:schemeClr val="tx2"/>
                </a:solidFill>
              </a:rPr>
              <a:t>Role of Public Health </a:t>
            </a:r>
            <a:br>
              <a:rPr lang="en-US" sz="3200">
                <a:solidFill>
                  <a:schemeClr val="tx2"/>
                </a:solidFill>
              </a:rPr>
            </a:br>
            <a:r>
              <a:rPr lang="en-US" sz="3200">
                <a:solidFill>
                  <a:schemeClr val="tx2"/>
                </a:solidFill>
              </a:rPr>
              <a:t>Emergency Support Function (ESF) 8</a:t>
            </a:r>
          </a:p>
        </p:txBody>
      </p:sp>
      <p:sp>
        <p:nvSpPr>
          <p:cNvPr id="22530" name="Rectangle 3"/>
          <p:cNvSpPr>
            <a:spLocks noChangeArrowheads="1"/>
          </p:cNvSpPr>
          <p:nvPr/>
        </p:nvSpPr>
        <p:spPr bwMode="auto">
          <a:xfrm>
            <a:off x="609600" y="2133600"/>
            <a:ext cx="8229600" cy="3657600"/>
          </a:xfrm>
          <a:prstGeom prst="rect">
            <a:avLst/>
          </a:prstGeom>
          <a:noFill/>
          <a:ln w="9525">
            <a:noFill/>
            <a:miter lim="800000"/>
            <a:headEnd/>
            <a:tailEnd/>
          </a:ln>
        </p:spPr>
        <p:txBody>
          <a:bodyPr/>
          <a:lstStyle/>
          <a:p>
            <a:pPr marL="342900" indent="-342900">
              <a:spcBef>
                <a:spcPct val="20000"/>
              </a:spcBef>
              <a:buClr>
                <a:schemeClr val="tx2"/>
              </a:buClr>
              <a:buSzPct val="115000"/>
              <a:buFont typeface="Wingdings" pitchFamily="2" charset="2"/>
              <a:buChar char="§"/>
            </a:pPr>
            <a:r>
              <a:rPr lang="en-US" sz="3200"/>
              <a:t>Disease Surveillance and Monitoring</a:t>
            </a:r>
          </a:p>
          <a:p>
            <a:pPr marL="342900" indent="-342900">
              <a:spcBef>
                <a:spcPct val="20000"/>
              </a:spcBef>
              <a:buClr>
                <a:schemeClr val="tx2"/>
              </a:buClr>
              <a:buSzPct val="115000"/>
              <a:buFont typeface="Wingdings" pitchFamily="2" charset="2"/>
              <a:buChar char="§"/>
            </a:pPr>
            <a:r>
              <a:rPr lang="en-US" sz="3200"/>
              <a:t>Health Information and Communication</a:t>
            </a:r>
          </a:p>
          <a:p>
            <a:pPr marL="742950" lvl="1" indent="-285750">
              <a:spcBef>
                <a:spcPct val="20000"/>
              </a:spcBef>
              <a:buFont typeface="Wingdings" pitchFamily="2" charset="2"/>
              <a:buChar char="§"/>
            </a:pPr>
            <a:r>
              <a:rPr lang="en-US" sz="2800"/>
              <a:t>General Health Impacts</a:t>
            </a:r>
          </a:p>
          <a:p>
            <a:pPr marL="742950" lvl="1" indent="-285750">
              <a:spcBef>
                <a:spcPct val="20000"/>
              </a:spcBef>
              <a:buFont typeface="Wingdings" pitchFamily="2" charset="2"/>
              <a:buChar char="§"/>
            </a:pPr>
            <a:r>
              <a:rPr lang="en-US" sz="2800"/>
              <a:t>Vulnerable Populations</a:t>
            </a:r>
          </a:p>
          <a:p>
            <a:pPr marL="342900" indent="-342900">
              <a:spcBef>
                <a:spcPct val="20000"/>
              </a:spcBef>
              <a:buClr>
                <a:schemeClr val="tx2"/>
              </a:buClr>
              <a:buSzPct val="115000"/>
              <a:buFont typeface="Wingdings" pitchFamily="2" charset="2"/>
              <a:buChar char="§"/>
            </a:pPr>
            <a:r>
              <a:rPr lang="en-US" sz="3200"/>
              <a:t>Support to Healthcare Facilities</a:t>
            </a:r>
          </a:p>
          <a:p>
            <a:pPr marL="342900" indent="-342900">
              <a:spcBef>
                <a:spcPct val="20000"/>
              </a:spcBef>
              <a:buClr>
                <a:schemeClr val="tx2"/>
              </a:buClr>
              <a:buSzPct val="115000"/>
              <a:buFont typeface="Wingdings" pitchFamily="2" charset="2"/>
              <a:buChar char="§"/>
            </a:pPr>
            <a:r>
              <a:rPr lang="en-US" sz="3200"/>
              <a:t>Guidance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bwMode="auto">
          <a:xfrm>
            <a:off x="0" y="0"/>
            <a:ext cx="8839200" cy="990600"/>
          </a:xfrm>
        </p:spPr>
        <p:txBody>
          <a:bodyPr wrap="square" numCol="1" anchorCtr="0" compatLnSpc="1">
            <a:prstTxWarp prst="textNoShape">
              <a:avLst/>
            </a:prstTxWarp>
          </a:bodyPr>
          <a:lstStyle/>
          <a:p>
            <a:r>
              <a:rPr lang="en-US" smtClean="0"/>
              <a:t>Surveillance</a:t>
            </a:r>
          </a:p>
        </p:txBody>
      </p:sp>
      <p:sp>
        <p:nvSpPr>
          <p:cNvPr id="3" name="Content Placeholder 2"/>
          <p:cNvSpPr>
            <a:spLocks noGrp="1"/>
          </p:cNvSpPr>
          <p:nvPr>
            <p:ph idx="1"/>
          </p:nvPr>
        </p:nvSpPr>
        <p:spPr>
          <a:xfrm>
            <a:off x="457200" y="914400"/>
            <a:ext cx="8229600" cy="4495800"/>
          </a:xfrm>
        </p:spPr>
        <p:txBody>
          <a:bodyPr rtlCol="0">
            <a:normAutofit lnSpcReduction="10000"/>
          </a:bodyPr>
          <a:lstStyle/>
          <a:p>
            <a:pPr fontAlgn="auto">
              <a:spcAft>
                <a:spcPts val="0"/>
              </a:spcAft>
              <a:buFont typeface="Arial" pitchFamily="34" charset="0"/>
              <a:buNone/>
              <a:defRPr/>
            </a:pPr>
            <a:r>
              <a:rPr lang="en-US" dirty="0" smtClean="0"/>
              <a:t>Epidemiologic surveillance is </a:t>
            </a:r>
          </a:p>
          <a:p>
            <a:pPr fontAlgn="auto">
              <a:spcAft>
                <a:spcPts val="0"/>
              </a:spcAft>
              <a:buFont typeface="Arial" pitchFamily="34" charset="0"/>
              <a:buNone/>
              <a:defRPr/>
            </a:pPr>
            <a:endParaRPr lang="en-US" dirty="0" smtClean="0"/>
          </a:p>
          <a:p>
            <a:pPr fontAlgn="auto">
              <a:spcAft>
                <a:spcPts val="0"/>
              </a:spcAft>
              <a:buFont typeface="Arial" pitchFamily="34" charset="0"/>
              <a:buNone/>
              <a:defRPr/>
            </a:pPr>
            <a:r>
              <a:rPr lang="en-US" dirty="0" smtClean="0"/>
              <a:t>  “ongoing systematic collection, analysis, and interpretation of health data essential to the planning, implementation, and evaluation of public health practice, closely integrated with the timely dissemination of these data to those who need to know.” </a:t>
            </a:r>
          </a:p>
          <a:p>
            <a:pPr algn="r" fontAlgn="auto">
              <a:spcAft>
                <a:spcPts val="0"/>
              </a:spcAft>
              <a:buFont typeface="Arial" pitchFamily="34" charset="0"/>
              <a:buNone/>
              <a:defRPr/>
            </a:pPr>
            <a:r>
              <a:rPr lang="en-US" i="1" dirty="0" smtClean="0"/>
              <a:t>CDC</a:t>
            </a: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4"/>
          <p:cNvSpPr>
            <a:spLocks noChangeArrowheads="1"/>
          </p:cNvSpPr>
          <p:nvPr/>
        </p:nvSpPr>
        <p:spPr bwMode="auto">
          <a:xfrm>
            <a:off x="762000" y="762000"/>
            <a:ext cx="7848600" cy="5508625"/>
          </a:xfrm>
          <a:prstGeom prst="rect">
            <a:avLst/>
          </a:prstGeom>
          <a:noFill/>
          <a:ln w="9525">
            <a:noFill/>
            <a:miter lim="800000"/>
            <a:headEnd/>
            <a:tailEnd/>
          </a:ln>
        </p:spPr>
        <p:txBody>
          <a:bodyPr>
            <a:spAutoFit/>
          </a:bodyPr>
          <a:lstStyle/>
          <a:p>
            <a:pPr algn="ctr"/>
            <a:r>
              <a:rPr lang="en-US" sz="3600"/>
              <a:t>Routine Disease Surveillance</a:t>
            </a:r>
            <a:r>
              <a:rPr lang="en-US"/>
              <a:t> </a:t>
            </a:r>
          </a:p>
          <a:p>
            <a:endParaRPr lang="en-US"/>
          </a:p>
          <a:p>
            <a:endParaRPr lang="en-US"/>
          </a:p>
          <a:p>
            <a:r>
              <a:rPr lang="en-US" sz="2800">
                <a:latin typeface="Times New Roman" pitchFamily="18" charset="0"/>
              </a:rPr>
              <a:t>The Georgia Division of Public Health, its Public Health Districts, Boards of Health and/or local health departments are responsible for surveillance, early detection of disease outbreaks, and response activities.  </a:t>
            </a:r>
          </a:p>
          <a:p>
            <a:endParaRPr lang="en-US" sz="2800">
              <a:latin typeface="Times New Roman" pitchFamily="18" charset="0"/>
            </a:endParaRPr>
          </a:p>
          <a:p>
            <a:r>
              <a:rPr lang="en-US" sz="2800">
                <a:latin typeface="Times New Roman" pitchFamily="18" charset="0"/>
              </a:rPr>
              <a:t>Disease surveillance operations are conducted </a:t>
            </a:r>
            <a:r>
              <a:rPr lang="en-US" sz="2800" u="sng">
                <a:latin typeface="Times New Roman" pitchFamily="18" charset="0"/>
              </a:rPr>
              <a:t>routinely</a:t>
            </a:r>
            <a:r>
              <a:rPr lang="en-US" sz="2800">
                <a:latin typeface="Times New Roman" pitchFamily="18" charset="0"/>
              </a:rPr>
              <a:t>. </a:t>
            </a:r>
          </a:p>
          <a:p>
            <a:endParaRPr lang="en-US" sz="2800">
              <a:latin typeface="Times New Roman" pitchFamily="18" charset="0"/>
            </a:endParaRPr>
          </a:p>
          <a:p>
            <a:endParaRPr lang="en-US" sz="2800">
              <a:latin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sponse overview and population monitoring 11.16.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Response overview and population monitoring 11.16.13</Template>
  <TotalTime>38</TotalTime>
  <Words>941</Words>
  <Application>Microsoft Office PowerPoint</Application>
  <PresentationFormat>On-screen Show (4:3)</PresentationFormat>
  <Paragraphs>210</Paragraphs>
  <Slides>18</Slides>
  <Notes>1</Notes>
  <HiddenSlides>0</HiddenSlides>
  <MMClips>0</MMClips>
  <ScaleCrop>false</ScaleCrop>
  <HeadingPairs>
    <vt:vector size="6" baseType="variant">
      <vt:variant>
        <vt:lpstr>Fonts Used</vt:lpstr>
      </vt:variant>
      <vt:variant>
        <vt:i4>6</vt:i4>
      </vt:variant>
      <vt:variant>
        <vt:lpstr>Design Template</vt:lpstr>
      </vt:variant>
      <vt:variant>
        <vt:i4>3</vt:i4>
      </vt:variant>
      <vt:variant>
        <vt:lpstr>Slide Titles</vt:lpstr>
      </vt:variant>
      <vt:variant>
        <vt:i4>18</vt:i4>
      </vt:variant>
    </vt:vector>
  </HeadingPairs>
  <TitlesOfParts>
    <vt:vector size="27" baseType="lpstr">
      <vt:lpstr>Arial</vt:lpstr>
      <vt:lpstr>Segoe UI</vt:lpstr>
      <vt:lpstr>Calibri</vt:lpstr>
      <vt:lpstr>Arial Narrow</vt:lpstr>
      <vt:lpstr>Wingdings</vt:lpstr>
      <vt:lpstr>Times New Roman</vt:lpstr>
      <vt:lpstr>Response overview and population monitoring 11.16.13</vt:lpstr>
      <vt:lpstr>Response overview and population monitoring 11.16.13</vt:lpstr>
      <vt:lpstr>Response overview and population monitoring 11.16.13</vt:lpstr>
      <vt:lpstr>Slide 1</vt:lpstr>
      <vt:lpstr>Response and  Population Monitoring</vt:lpstr>
      <vt:lpstr>Georgia Public Health </vt:lpstr>
      <vt:lpstr>Public Health’s Role in Response Emergency Support Functions (ESF)</vt:lpstr>
      <vt:lpstr>Public Health Functions After Any Disaster</vt:lpstr>
      <vt:lpstr>Slide 6</vt:lpstr>
      <vt:lpstr>Slide 7</vt:lpstr>
      <vt:lpstr>Surveillance</vt:lpstr>
      <vt:lpstr>Slide 9</vt:lpstr>
      <vt:lpstr>Why is surveillance important</vt:lpstr>
      <vt:lpstr>Population Monitoring</vt:lpstr>
      <vt:lpstr>Slide 12</vt:lpstr>
      <vt:lpstr>Slide 13</vt:lpstr>
      <vt:lpstr>             </vt:lpstr>
      <vt:lpstr>Thyroid cancer Incidence in children and adolescents from Belarus after the Chernobyl accident.  </vt:lpstr>
      <vt:lpstr>Slide 16</vt:lpstr>
      <vt:lpstr>Slide 17</vt:lpstr>
      <vt:lpstr>Questions?</vt:lpstr>
    </vt:vector>
  </TitlesOfParts>
  <Company>Georgia Dept of Community 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bekagey</dc:creator>
  <cp:lastModifiedBy>bekagey</cp:lastModifiedBy>
  <cp:revision>4</cp:revision>
  <dcterms:created xsi:type="dcterms:W3CDTF">2013-11-14T18:41:53Z</dcterms:created>
  <dcterms:modified xsi:type="dcterms:W3CDTF">2013-11-16T02:50:39Z</dcterms:modified>
</cp:coreProperties>
</file>