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0" r:id="rId4"/>
    <p:sldId id="268" r:id="rId5"/>
    <p:sldId id="269" r:id="rId6"/>
    <p:sldId id="267" r:id="rId7"/>
    <p:sldId id="271" r:id="rId8"/>
    <p:sldId id="284" r:id="rId9"/>
    <p:sldId id="259" r:id="rId10"/>
    <p:sldId id="274" r:id="rId11"/>
    <p:sldId id="272" r:id="rId12"/>
    <p:sldId id="275" r:id="rId13"/>
    <p:sldId id="266" r:id="rId14"/>
    <p:sldId id="276" r:id="rId15"/>
    <p:sldId id="277" r:id="rId16"/>
    <p:sldId id="283" r:id="rId17"/>
    <p:sldId id="278" r:id="rId18"/>
    <p:sldId id="279" r:id="rId19"/>
    <p:sldId id="280" r:id="rId20"/>
    <p:sldId id="282" r:id="rId21"/>
    <p:sldId id="281" r:id="rId22"/>
    <p:sldId id="258"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14" autoAdjust="0"/>
  </p:normalViewPr>
  <p:slideViewPr>
    <p:cSldViewPr>
      <p:cViewPr varScale="1">
        <p:scale>
          <a:sx n="53" d="100"/>
          <a:sy n="53" d="100"/>
        </p:scale>
        <p:origin x="-9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31DC6D9-5395-4DAC-95A8-872D604557AA}" type="datetimeFigureOut">
              <a:rPr lang="en-US"/>
              <a:pPr>
                <a:defRPr/>
              </a:pPr>
              <a:t>11/15/2013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299A880-75F6-49A9-9BF6-524FB019076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AA739D3-441F-4C9B-B610-6DF512091917}" type="datetimeFigureOut">
              <a:rPr lang="en-US"/>
              <a:pPr>
                <a:defRPr/>
              </a:pPr>
              <a:t>11/15/2013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283EAAFB-E3A1-4022-B862-5D74569BEF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9B4DD-1B0C-4442-92BC-D2ECCE936AA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B6CEE0-1082-4FB2-9CD0-5C93C431A5F8}" type="slidenum">
              <a:rPr lang="en-US"/>
              <a:pPr fontAlgn="base">
                <a:spcBef>
                  <a:spcPct val="0"/>
                </a:spcBef>
                <a:spcAft>
                  <a:spcPct val="0"/>
                </a:spcAft>
              </a:pPr>
              <a:t>14</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81100" y="695325"/>
            <a:ext cx="4649788" cy="3486150"/>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102D78-FF6C-456E-B0F9-872E241FB638}" type="slidenum">
              <a:rPr lang="en-US"/>
              <a:pPr fontAlgn="base">
                <a:spcBef>
                  <a:spcPct val="0"/>
                </a:spcBef>
                <a:spcAft>
                  <a:spcPct val="0"/>
                </a:spcAft>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585756-5133-40FA-8D97-D11858F37022}" type="slidenum">
              <a:rPr lang="en-US"/>
              <a:pPr fontAlgn="base">
                <a:spcBef>
                  <a:spcPct val="0"/>
                </a:spcBef>
                <a:spcAft>
                  <a:spcPct val="0"/>
                </a:spcAft>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Amber Waves exercise</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25B44-A82B-4572-8909-997568227A4B}" type="slidenum">
              <a:rPr lang="en-US"/>
              <a:pPr fontAlgn="base">
                <a:spcBef>
                  <a:spcPct val="0"/>
                </a:spcBef>
                <a:spcAft>
                  <a:spcPct val="0"/>
                </a:spcAft>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79513" y="696913"/>
            <a:ext cx="2020887" cy="1514475"/>
          </a:xfrm>
          <a:noFill/>
          <a:ln>
            <a:solidFill>
              <a:srgbClr val="000000"/>
            </a:solidFill>
            <a:miter lim="800000"/>
            <a:headEnd/>
            <a:tailEnd/>
          </a:ln>
        </p:spPr>
      </p:sp>
      <p:sp>
        <p:nvSpPr>
          <p:cNvPr id="31747" name="Rectangle 3"/>
          <p:cNvSpPr>
            <a:spLocks noGrp="1" noChangeArrowheads="1"/>
          </p:cNvSpPr>
          <p:nvPr>
            <p:ph type="body" idx="1"/>
          </p:nvPr>
        </p:nvSpPr>
        <p:spPr bwMode="auto">
          <a:xfrm>
            <a:off x="701675" y="2282825"/>
            <a:ext cx="5607050" cy="6316663"/>
          </a:xfrm>
        </p:spPr>
        <p:txBody>
          <a:bodyPr wrap="square" numCol="1" anchor="t" anchorCtr="0" compatLnSpc="1">
            <a:prstTxWarp prst="textNoShape">
              <a:avLst/>
            </a:prstTxWarp>
            <a:normAutofit lnSpcReduction="10000"/>
          </a:bodyPr>
          <a:lstStyle/>
          <a:p>
            <a:pPr fontAlgn="auto">
              <a:spcBef>
                <a:spcPct val="0"/>
              </a:spcBef>
              <a:spcAft>
                <a:spcPts val="0"/>
              </a:spcAft>
              <a:defRPr/>
            </a:pPr>
            <a:r>
              <a:rPr lang="en-US" dirty="0" err="1" smtClean="0"/>
              <a:t>vCRC</a:t>
            </a:r>
            <a:r>
              <a:rPr lang="en-US" dirty="0" smtClean="0"/>
              <a:t> is a web-based training program for public health planners, staff, response partners, and organized volunteers.  The program features an animated exploration area, an interactive flow diagram, embedded video segments, and supporting resources for CRC operations.</a:t>
            </a:r>
          </a:p>
          <a:p>
            <a:pPr fontAlgn="auto">
              <a:spcBef>
                <a:spcPct val="0"/>
              </a:spcBef>
              <a:spcAft>
                <a:spcPts val="0"/>
              </a:spcAft>
              <a:defRPr/>
            </a:pPr>
            <a:endParaRPr lang="en-US" dirty="0" smtClean="0"/>
          </a:p>
          <a:p>
            <a:pPr fontAlgn="auto">
              <a:spcBef>
                <a:spcPct val="0"/>
              </a:spcBef>
              <a:spcAft>
                <a:spcPts val="0"/>
              </a:spcAft>
              <a:defRPr/>
            </a:pPr>
            <a:r>
              <a:rPr lang="en-US" dirty="0" smtClean="0"/>
              <a:t>The default view of vCRC consist of four panels, the My View Panel, the Flow Chart Panel, The Floor Plan Panel, and the Information Panel.  Panels that have a plus sign in the upper right corner can be expanded to a larger size to facilitate exploration and viewing.</a:t>
            </a:r>
          </a:p>
          <a:p>
            <a:pPr fontAlgn="auto">
              <a:spcBef>
                <a:spcPct val="0"/>
              </a:spcBef>
              <a:spcAft>
                <a:spcPts val="0"/>
              </a:spcAft>
              <a:defRPr/>
            </a:pPr>
            <a:endParaRPr lang="en-US" dirty="0" smtClean="0"/>
          </a:p>
          <a:p>
            <a:pPr fontAlgn="auto">
              <a:spcBef>
                <a:spcPct val="0"/>
              </a:spcBef>
              <a:spcAft>
                <a:spcPts val="0"/>
              </a:spcAft>
              <a:defRPr/>
            </a:pPr>
            <a:r>
              <a:rPr lang="en-US" dirty="0" smtClean="0"/>
              <a:t>To advance through the vCRC, you answer questions – using either the navigation panel or the flow chart – that correspond to the steps in the CRC flow diagram.  There are no right or wrong answers in vCRC.  The program is designed to be a free exploration of the virtual CRC.  Once you reach an endpoint in vCRC, you can go back to the beginning and explore a different path through the center.</a:t>
            </a:r>
          </a:p>
          <a:p>
            <a:pPr fontAlgn="auto">
              <a:spcBef>
                <a:spcPct val="0"/>
              </a:spcBef>
              <a:spcAft>
                <a:spcPts val="0"/>
              </a:spcAft>
              <a:defRPr/>
            </a:pPr>
            <a:endParaRPr lang="en-US" dirty="0" smtClean="0"/>
          </a:p>
          <a:p>
            <a:pPr fontAlgn="auto">
              <a:spcBef>
                <a:spcPct val="0"/>
              </a:spcBef>
              <a:spcAft>
                <a:spcPts val="0"/>
              </a:spcAft>
              <a:defRPr/>
            </a:pPr>
            <a:r>
              <a:rPr lang="en-US" dirty="0" smtClean="0"/>
              <a:t>The icons in the My View Panel link to embedded video segments that provide additional information about that particular step in the CRC process.  </a:t>
            </a:r>
          </a:p>
          <a:p>
            <a:pPr fontAlgn="auto">
              <a:spcBef>
                <a:spcPct val="0"/>
              </a:spcBef>
              <a:spcAft>
                <a:spcPts val="0"/>
              </a:spcAft>
              <a:defRPr/>
            </a:pPr>
            <a:endParaRPr lang="en-US" dirty="0" smtClean="0"/>
          </a:p>
          <a:p>
            <a:pPr fontAlgn="auto">
              <a:spcBef>
                <a:spcPct val="0"/>
              </a:spcBef>
              <a:spcAft>
                <a:spcPts val="0"/>
              </a:spcAft>
              <a:defRPr/>
            </a:pPr>
            <a:r>
              <a:rPr lang="en-US" dirty="0" smtClean="0"/>
              <a:t>Now, I’d like to demonstrate vCRC by following a couple different paths through the CRC. </a:t>
            </a:r>
          </a:p>
          <a:p>
            <a:pPr fontAlgn="auto">
              <a:spcBef>
                <a:spcPct val="0"/>
              </a:spcBef>
              <a:spcAft>
                <a:spcPts val="0"/>
              </a:spcAft>
              <a:defRPr/>
            </a:pPr>
            <a:endParaRPr lang="en-US" dirty="0" smtClean="0"/>
          </a:p>
          <a:p>
            <a:pPr fontAlgn="auto">
              <a:spcBef>
                <a:spcPct val="0"/>
              </a:spcBef>
              <a:spcAft>
                <a:spcPts val="0"/>
              </a:spcAft>
              <a:defRPr/>
            </a:pPr>
            <a:r>
              <a:rPr lang="en-US" dirty="0" smtClean="0"/>
              <a:t>1) Greet Arrivals </a:t>
            </a:r>
            <a:r>
              <a:rPr lang="en-US" dirty="0" smtClean="0">
                <a:sym typeface="Wingdings" pitchFamily="2" charset="2"/>
              </a:rPr>
              <a:t> Urgent Medical (Y)  Transport Necessary (Y)  Transport to Hospital or Alternate Care Site (END)</a:t>
            </a:r>
          </a:p>
          <a:p>
            <a:pPr fontAlgn="auto">
              <a:spcBef>
                <a:spcPct val="0"/>
              </a:spcBef>
              <a:spcAft>
                <a:spcPts val="0"/>
              </a:spcAft>
              <a:defRPr/>
            </a:pPr>
            <a:endParaRPr lang="en-US" dirty="0" smtClean="0">
              <a:sym typeface="Wingdings" pitchFamily="2" charset="2"/>
            </a:endParaRPr>
          </a:p>
          <a:p>
            <a:pPr fontAlgn="auto">
              <a:spcBef>
                <a:spcPct val="0"/>
              </a:spcBef>
              <a:spcAft>
                <a:spcPts val="0"/>
              </a:spcAft>
              <a:defRPr/>
            </a:pPr>
            <a:r>
              <a:rPr lang="en-US" dirty="0" smtClean="0">
                <a:sym typeface="Wingdings" pitchFamily="2" charset="2"/>
              </a:rPr>
              <a:t>2) Greet Arrivals  Urgent Medical (N)  Highly Contaminated (Y)  Shower  Contaminated (N)  Register/Immediate Follow-Up Necessary (Y)  Screen/Assess/Prioritize  Assess for Counseling/Referral Necessary (Y)  Provide Referral for Further Care (END)</a:t>
            </a:r>
          </a:p>
          <a:p>
            <a:pPr fontAlgn="auto">
              <a:spcBef>
                <a:spcPct val="0"/>
              </a:spcBef>
              <a:spcAft>
                <a:spcPts val="0"/>
              </a:spcAft>
              <a:defRPr/>
            </a:pPr>
            <a:endParaRPr lang="en-US" dirty="0" smtClean="0">
              <a:sym typeface="Wingdings" pitchFamily="2" charset="2"/>
            </a:endParaRPr>
          </a:p>
          <a:p>
            <a:pPr fontAlgn="auto">
              <a:spcBef>
                <a:spcPct val="0"/>
              </a:spcBef>
              <a:spcAft>
                <a:spcPts val="0"/>
              </a:spcAft>
              <a:defRPr/>
            </a:pPr>
            <a:r>
              <a:rPr lang="en-US" dirty="0" smtClean="0">
                <a:sym typeface="Wingdings" pitchFamily="2" charset="2"/>
              </a:rPr>
              <a:t>3) Greet Arrivals  Urgent Medical (N)  Highly Contaminated (N)  Special Need (Y, Arrange Assistance)  Prior </a:t>
            </a:r>
            <a:r>
              <a:rPr lang="en-US" dirty="0" err="1" smtClean="0">
                <a:sym typeface="Wingdings" pitchFamily="2" charset="2"/>
              </a:rPr>
              <a:t>Decon</a:t>
            </a:r>
            <a:r>
              <a:rPr lang="en-US" dirty="0" smtClean="0">
                <a:sym typeface="Wingdings" pitchFamily="2" charset="2"/>
              </a:rPr>
              <a:t> (Y)  Full-Body/Contaminated (N)  Register/Immediate Follow-Up Necessary (N)  Assess for Counseling/Referral Necessary (N)  Discharge to Home or Shelter (END)</a:t>
            </a:r>
          </a:p>
          <a:p>
            <a:pPr fontAlgn="auto">
              <a:spcBef>
                <a:spcPct val="0"/>
              </a:spcBef>
              <a:spcAft>
                <a:spcPts val="0"/>
              </a:spcAft>
              <a:defRPr/>
            </a:pPr>
            <a:endParaRPr lang="en-US" dirty="0" smtClean="0">
              <a:sym typeface="Wingdings" pitchFamily="2" charset="2"/>
            </a:endParaRPr>
          </a:p>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DE8D1B-DB4D-4F03-BFD7-3BE635130616}" type="slidenum">
              <a:rPr lang="en-US"/>
              <a:pPr fontAlgn="base">
                <a:spcBef>
                  <a:spcPct val="0"/>
                </a:spcBef>
                <a:spcAft>
                  <a:spcPct val="0"/>
                </a:spcAft>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enrollment with an MRC unit is not automatically predictive of willingness to respond</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A9F2A8-EE8E-4303-BFA0-FD34E28159FC}"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58530-7C07-4087-BA10-51A3FDDF1071}"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9216C-D146-44C8-8264-AFB86170DD80}" type="slidenum">
              <a:rPr lang="en-US">
                <a:solidFill>
                  <a:srgbClr val="000000"/>
                </a:solidFill>
              </a:rPr>
              <a:pPr fontAlgn="base">
                <a:spcBef>
                  <a:spcPct val="0"/>
                </a:spcBef>
                <a:spcAft>
                  <a:spcPct val="0"/>
                </a:spcAft>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E3545-0D90-4F8D-80FE-AC8CAEDD31D6}" type="slidenum">
              <a:rPr lang="en-US"/>
              <a:pPr fontAlgn="base">
                <a:spcBef>
                  <a:spcPct val="0"/>
                </a:spcBef>
                <a:spcAft>
                  <a:spcPct val="0"/>
                </a:spcAft>
              </a:pPr>
              <a:t>4</a:t>
            </a:fld>
            <a:endParaRPr lang="en-US"/>
          </a:p>
        </p:txBody>
      </p:sp>
      <p:sp>
        <p:nvSpPr>
          <p:cNvPr id="24578" name="Rectangle 2"/>
          <p:cNvSpPr>
            <a:spLocks noGrp="1" noRot="1" noChangeAspect="1" noChangeArrowheads="1" noTextEdit="1"/>
          </p:cNvSpPr>
          <p:nvPr>
            <p:ph type="sldImg"/>
          </p:nvPr>
        </p:nvSpPr>
        <p:spPr bwMode="auto">
          <a:xfrm>
            <a:off x="1181100" y="693738"/>
            <a:ext cx="4649788" cy="3486150"/>
          </a:xfrm>
          <a:noFill/>
          <a:ln>
            <a:solidFill>
              <a:srgbClr val="000000"/>
            </a:solidFill>
            <a:miter lim="800000"/>
            <a:headEnd/>
            <a:tailEnd/>
          </a:ln>
        </p:spPr>
      </p:sp>
      <p:sp>
        <p:nvSpPr>
          <p:cNvPr id="24579" name="Rectangle 3"/>
          <p:cNvSpPr>
            <a:spLocks noGrp="1" noChangeArrowheads="1"/>
          </p:cNvSpPr>
          <p:nvPr>
            <p:ph type="body" idx="1"/>
          </p:nvPr>
        </p:nvSpPr>
        <p:spPr bwMode="auto">
          <a:xfrm>
            <a:off x="935038" y="4416425"/>
            <a:ext cx="5140325" cy="418465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955E1E-F5A0-4C30-8209-BF2F254082D0}" type="slidenum">
              <a:rPr lang="en-US">
                <a:solidFill>
                  <a:srgbClr val="000000"/>
                </a:solidFill>
              </a:rPr>
              <a:pPr fontAlgn="base">
                <a:spcBef>
                  <a:spcPct val="0"/>
                </a:spcBef>
                <a:spcAft>
                  <a:spcPct val="0"/>
                </a:spcAft>
              </a:pPr>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503" tIns="46753" rIns="93503" bIns="46753" anchor="b"/>
          <a:lstStyle/>
          <a:p>
            <a:pPr algn="r" defTabSz="933450" eaLnBrk="0" hangingPunct="0"/>
            <a:fld id="{DA491CE4-D9D3-4414-96B0-F54EA0661F61}" type="slidenum">
              <a:rPr lang="en-US" sz="1100">
                <a:ea typeface="Osaka"/>
                <a:cs typeface="Osaka"/>
              </a:rPr>
              <a:pPr algn="r" defTabSz="933450" eaLnBrk="0" hangingPunct="0"/>
              <a:t>9</a:t>
            </a:fld>
            <a:endParaRPr lang="en-US" sz="1100">
              <a:ea typeface="Osaka"/>
              <a:cs typeface="Osaka"/>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xfrm>
            <a:off x="935038" y="4416425"/>
            <a:ext cx="5140325" cy="4183063"/>
          </a:xfrm>
          <a:noFill/>
        </p:spPr>
        <p:txBody>
          <a:bodyPr wrap="square" numCol="1" anchor="t" anchorCtr="0" compatLnSpc="1">
            <a:prstTxWarp prst="textNoShape">
              <a:avLst/>
            </a:prstTxWarp>
          </a:bodyPr>
          <a:lstStyle/>
          <a:p>
            <a:pPr>
              <a:spcBef>
                <a:spcPct val="0"/>
              </a:spcBef>
            </a:pPr>
            <a:endParaRPr lang="en-US" sz="1600" smtClean="0"/>
          </a:p>
          <a:p>
            <a:pPr>
              <a:spcBef>
                <a:spcPct val="0"/>
              </a:spcBef>
            </a:pPr>
            <a:endParaRPr lang="en-US"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B592E-0505-4828-826D-DE804E605460}"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3C8493-ED95-43A9-A443-680BF8C2E0BD}" type="slidenum">
              <a:rPr lang="en-US"/>
              <a:pPr fontAlgn="base">
                <a:spcBef>
                  <a:spcPct val="0"/>
                </a:spcBef>
                <a:spcAft>
                  <a:spcPct val="0"/>
                </a:spcAft>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417991-E80D-439A-B286-1FE721588960}"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6BCDB1-F2A6-4E63-976C-7A81C5469000}" type="datetimeFigureOut">
              <a:rPr lang="en-US"/>
              <a:pPr>
                <a:defRPr/>
              </a:pPr>
              <a:t>11/15/2013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C364E9-67B4-4763-9252-E0315F0BC7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49BD6C-916D-40ED-81B0-036692587E1E}" type="datetimeFigureOut">
              <a:rPr lang="en-US"/>
              <a:pPr>
                <a:defRPr/>
              </a:pPr>
              <a:t>11/15/2013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09A3A1-F0DA-4AA2-8F45-B7A2738420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FDF94D-CE7D-4C8D-B1FA-D365C91B1308}" type="datetimeFigureOut">
              <a:rPr lang="en-US"/>
              <a:pPr>
                <a:defRPr/>
              </a:pPr>
              <a:t>11/15/2013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6C0773-1D5F-4851-99B2-668D341AA3A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04B5698-257D-4CF8-AD08-FF9A9D7CC7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369F62-04AC-4975-BD70-8DBCB5AD0C7C}" type="datetimeFigureOut">
              <a:rPr lang="en-US"/>
              <a:pPr>
                <a:defRPr/>
              </a:pPr>
              <a:t>11/15/2013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A0CC8-170A-4872-A4EE-D32EE5866B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9F9EC-A131-49BA-9E12-D9BBA4F4A4B6}" type="datetimeFigureOut">
              <a:rPr lang="en-US"/>
              <a:pPr>
                <a:defRPr/>
              </a:pPr>
              <a:t>11/15/2013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2B9C23-1F96-416A-B660-B3131D8DB2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9F69D7-28E8-4E90-B465-67532ED9E1DE}" type="datetimeFigureOut">
              <a:rPr lang="en-US"/>
              <a:pPr>
                <a:defRPr/>
              </a:pPr>
              <a:t>11/15/2013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E9BBB7-C005-44EA-B7F4-636979CC1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10EF0C-A9C7-4044-87F9-E599DBCE8796}" type="datetimeFigureOut">
              <a:rPr lang="en-US"/>
              <a:pPr>
                <a:defRPr/>
              </a:pPr>
              <a:t>11/15/2013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4F0CEF-81CA-4CC5-9CC3-8B07BDB1BF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8F28FA-C6D3-4F29-98B5-C81650797C70}" type="datetimeFigureOut">
              <a:rPr lang="en-US"/>
              <a:pPr>
                <a:defRPr/>
              </a:pPr>
              <a:t>11/15/2013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1970F4-BCAD-466C-89F5-B785E392B4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26266A-27EA-4861-BF5B-BF930E096B16}" type="datetimeFigureOut">
              <a:rPr lang="en-US"/>
              <a:pPr>
                <a:defRPr/>
              </a:pPr>
              <a:t>11/15/2013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7CA07E-F8AA-402C-B567-0509E15DFD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C14CD-FC51-42EE-A570-A256D237E43E}" type="datetimeFigureOut">
              <a:rPr lang="en-US"/>
              <a:pPr>
                <a:defRPr/>
              </a:pPr>
              <a:t>11/15/2013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832B21-840F-45D7-904E-14E807B87B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11EC32-F746-497E-96F2-2B081E8162F4}" type="datetimeFigureOut">
              <a:rPr lang="en-US"/>
              <a:pPr>
                <a:defRPr/>
              </a:pPr>
              <a:t>11/15/2013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50E889-B2DD-4D11-9DFB-AFDF8E3F4A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77F2DB7-4D8B-49FD-9506-B64C8B9EC7B9}" type="datetimeFigureOut">
              <a:rPr lang="en-US"/>
              <a:pPr>
                <a:defRPr/>
              </a:pPr>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5C98F92-4E80-4541-B2A0-04CBA4F19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emergency.cdc.gov/radiation/crc/vcr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15963" y="1676400"/>
            <a:ext cx="7772400" cy="1470025"/>
          </a:xfrm>
        </p:spPr>
        <p:txBody>
          <a:bodyPr/>
          <a:lstStyle/>
          <a:p>
            <a:r>
              <a:rPr lang="en-US" smtClean="0"/>
              <a:t>Preparing for Radiation Incidents</a:t>
            </a:r>
            <a:br>
              <a:rPr lang="en-US" smtClean="0"/>
            </a:br>
            <a:r>
              <a:rPr lang="en-US" smtClean="0"/>
              <a:t>&amp; Need for Volunteers</a:t>
            </a:r>
          </a:p>
        </p:txBody>
      </p:sp>
      <p:sp>
        <p:nvSpPr>
          <p:cNvPr id="17410" name="Subtitle 2"/>
          <p:cNvSpPr>
            <a:spLocks noGrp="1"/>
          </p:cNvSpPr>
          <p:nvPr>
            <p:ph type="subTitle" idx="1"/>
          </p:nvPr>
        </p:nvSpPr>
        <p:spPr>
          <a:xfrm>
            <a:off x="1447800" y="4279900"/>
            <a:ext cx="7239000" cy="1752600"/>
          </a:xfrm>
        </p:spPr>
        <p:txBody>
          <a:bodyPr/>
          <a:lstStyle/>
          <a:p>
            <a:r>
              <a:rPr lang="en-US" smtClean="0">
                <a:solidFill>
                  <a:schemeClr val="tx1"/>
                </a:solidFill>
              </a:rPr>
              <a:t>Armin Ansari, PhD</a:t>
            </a:r>
          </a:p>
          <a:p>
            <a:r>
              <a:rPr lang="en-US" smtClean="0">
                <a:solidFill>
                  <a:schemeClr val="tx1"/>
                </a:solidFill>
              </a:rPr>
              <a:t>Health Physicist</a:t>
            </a:r>
          </a:p>
        </p:txBody>
      </p:sp>
      <p:sp>
        <p:nvSpPr>
          <p:cNvPr id="17411" name="TextBox 3"/>
          <p:cNvSpPr txBox="1">
            <a:spLocks noChangeArrowheads="1"/>
          </p:cNvSpPr>
          <p:nvPr/>
        </p:nvSpPr>
        <p:spPr bwMode="auto">
          <a:xfrm>
            <a:off x="1143000" y="304800"/>
            <a:ext cx="6629400" cy="369888"/>
          </a:xfrm>
          <a:prstGeom prst="rect">
            <a:avLst/>
          </a:prstGeom>
          <a:noFill/>
          <a:ln w="9525">
            <a:noFill/>
            <a:miter lim="800000"/>
            <a:headEnd/>
            <a:tailEnd/>
          </a:ln>
        </p:spPr>
        <p:txBody>
          <a:bodyPr>
            <a:spAutoFit/>
          </a:bodyPr>
          <a:lstStyle/>
          <a:p>
            <a:pPr algn="ctr"/>
            <a:r>
              <a:rPr lang="en-US">
                <a:latin typeface="Calibri" pitchFamily="34" charset="0"/>
              </a:rPr>
              <a:t>Georgia RRVC Hands-On Training Workshop,  Nov 16th, 2013</a:t>
            </a:r>
          </a:p>
        </p:txBody>
      </p:sp>
      <p:pic>
        <p:nvPicPr>
          <p:cNvPr id="17412" name="Picture 2"/>
          <p:cNvPicPr>
            <a:picLocks noChangeAspect="1" noChangeArrowheads="1"/>
          </p:cNvPicPr>
          <p:nvPr/>
        </p:nvPicPr>
        <p:blipFill>
          <a:blip r:embed="rId3"/>
          <a:srcRect/>
          <a:stretch>
            <a:fillRect/>
          </a:stretch>
        </p:blipFill>
        <p:spPr bwMode="auto">
          <a:xfrm>
            <a:off x="731838" y="4114800"/>
            <a:ext cx="2133600" cy="2044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28800"/>
            <a:ext cx="8229600" cy="2057400"/>
          </a:xfrm>
        </p:spPr>
        <p:txBody>
          <a:bodyPr rtlCol="0">
            <a:normAutofit/>
          </a:bodyPr>
          <a:lstStyle/>
          <a:p>
            <a:pPr algn="ctr" fontAlgn="auto">
              <a:spcAft>
                <a:spcPts val="0"/>
              </a:spcAft>
              <a:buFont typeface="Wingdings" pitchFamily="2" charset="2"/>
              <a:buNone/>
              <a:defRPr/>
            </a:pPr>
            <a:r>
              <a:rPr lang="en-US" sz="4400" dirty="0" smtClean="0">
                <a:solidFill>
                  <a:schemeClr val="tx1">
                    <a:lumMod val="95000"/>
                    <a:lumOff val="5000"/>
                  </a:schemeClr>
                </a:solidFill>
              </a:rPr>
              <a:t>Would our community be affected?</a:t>
            </a:r>
            <a:endParaRPr lang="en-US" sz="4400"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82600" y="304800"/>
            <a:ext cx="8229600" cy="609600"/>
          </a:xfrm>
        </p:spPr>
        <p:txBody>
          <a:bodyPr/>
          <a:lstStyle/>
          <a:p>
            <a:r>
              <a:rPr lang="en-US" smtClean="0"/>
              <a:t>Affected Communities after Hurricane Katrina</a:t>
            </a:r>
          </a:p>
        </p:txBody>
      </p:sp>
      <p:pic>
        <p:nvPicPr>
          <p:cNvPr id="34818" name="Picture 2"/>
          <p:cNvPicPr>
            <a:picLocks noChangeAspect="1" noChangeArrowheads="1"/>
          </p:cNvPicPr>
          <p:nvPr/>
        </p:nvPicPr>
        <p:blipFill>
          <a:blip r:embed="rId3"/>
          <a:srcRect/>
          <a:stretch>
            <a:fillRect/>
          </a:stretch>
        </p:blipFill>
        <p:spPr bwMode="auto">
          <a:xfrm>
            <a:off x="381000" y="1066800"/>
            <a:ext cx="8401050" cy="5286375"/>
          </a:xfrm>
          <a:prstGeom prst="rect">
            <a:avLst/>
          </a:prstGeom>
          <a:noFill/>
          <a:ln w="9525">
            <a:noFill/>
            <a:miter lim="800000"/>
            <a:headEnd/>
            <a:tailEnd/>
          </a:ln>
        </p:spPr>
      </p:pic>
      <p:pic>
        <p:nvPicPr>
          <p:cNvPr id="34819" name="Picture 2"/>
          <p:cNvPicPr>
            <a:picLocks noChangeAspect="1" noChangeArrowheads="1"/>
          </p:cNvPicPr>
          <p:nvPr/>
        </p:nvPicPr>
        <p:blipFill>
          <a:blip r:embed="rId4"/>
          <a:srcRect/>
          <a:stretch>
            <a:fillRect/>
          </a:stretch>
        </p:blipFill>
        <p:spPr bwMode="auto">
          <a:xfrm>
            <a:off x="1535113" y="6526213"/>
            <a:ext cx="5718175" cy="371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5670550" y="304800"/>
            <a:ext cx="3168650" cy="1993900"/>
          </a:xfrm>
          <a:prstGeom prst="rect">
            <a:avLst/>
          </a:prstGeom>
          <a:noFill/>
          <a:ln w="9525">
            <a:noFill/>
            <a:miter lim="800000"/>
            <a:headEnd/>
            <a:tailEnd/>
          </a:ln>
        </p:spPr>
      </p:pic>
      <p:sp>
        <p:nvSpPr>
          <p:cNvPr id="36866" name="Title 1"/>
          <p:cNvSpPr>
            <a:spLocks noGrp="1"/>
          </p:cNvSpPr>
          <p:nvPr>
            <p:ph type="title"/>
          </p:nvPr>
        </p:nvSpPr>
        <p:spPr>
          <a:xfrm>
            <a:off x="533400" y="331788"/>
            <a:ext cx="4495800" cy="1143000"/>
          </a:xfrm>
        </p:spPr>
        <p:txBody>
          <a:bodyPr/>
          <a:lstStyle/>
          <a:p>
            <a:r>
              <a:rPr lang="en-US" sz="4000" smtClean="0"/>
              <a:t>Local Response</a:t>
            </a:r>
          </a:p>
        </p:txBody>
      </p:sp>
      <p:sp>
        <p:nvSpPr>
          <p:cNvPr id="5" name="Content Placeholder 3"/>
          <p:cNvSpPr txBox="1">
            <a:spLocks/>
          </p:cNvSpPr>
          <p:nvPr/>
        </p:nvSpPr>
        <p:spPr>
          <a:xfrm>
            <a:off x="381000" y="1935163"/>
            <a:ext cx="8305800" cy="4525962"/>
          </a:xfrm>
          <a:prstGeom prst="rect">
            <a:avLst/>
          </a:prstGeom>
        </p:spPr>
        <p:txBody>
          <a:bodyPr/>
          <a:lstStyle/>
          <a:p>
            <a:pPr lvl="1" indent="-457200" fontAlgn="auto">
              <a:lnSpc>
                <a:spcPct val="120000"/>
              </a:lnSpc>
              <a:spcBef>
                <a:spcPts val="0"/>
              </a:spcBef>
              <a:spcAft>
                <a:spcPts val="600"/>
              </a:spcAft>
              <a:buClr>
                <a:schemeClr val="tx1"/>
              </a:buClr>
              <a:buSzPct val="75000"/>
              <a:buFont typeface="Wingdings" pitchFamily="2" charset="2"/>
              <a:buChar char="q"/>
              <a:defRPr/>
            </a:pPr>
            <a:r>
              <a:rPr lang="en-US" sz="2800" b="1" dirty="0">
                <a:solidFill>
                  <a:schemeClr val="tx1">
                    <a:lumMod val="95000"/>
                    <a:lumOff val="5000"/>
                  </a:schemeClr>
                </a:solidFill>
                <a:latin typeface="+mn-lt"/>
              </a:rPr>
              <a:t>Plan to receive a large population</a:t>
            </a:r>
          </a:p>
          <a:p>
            <a:pPr lvl="2" indent="-457200" fontAlgn="auto">
              <a:lnSpc>
                <a:spcPct val="120000"/>
              </a:lnSpc>
              <a:spcBef>
                <a:spcPts val="0"/>
              </a:spcBef>
              <a:spcAft>
                <a:spcPts val="600"/>
              </a:spcAft>
              <a:buClr>
                <a:schemeClr val="tx1"/>
              </a:buClr>
              <a:buSzPct val="100000"/>
              <a:buFont typeface="Wingdings" pitchFamily="2" charset="2"/>
              <a:buChar char="§"/>
              <a:defRPr/>
            </a:pPr>
            <a:r>
              <a:rPr lang="en-US" sz="2800" b="1" dirty="0">
                <a:solidFill>
                  <a:schemeClr val="tx1">
                    <a:lumMod val="95000"/>
                    <a:lumOff val="5000"/>
                  </a:schemeClr>
                </a:solidFill>
                <a:latin typeface="+mn-lt"/>
              </a:rPr>
              <a:t>Potential for contamination</a:t>
            </a:r>
          </a:p>
          <a:p>
            <a:pPr lvl="2" indent="-457200" fontAlgn="auto">
              <a:lnSpc>
                <a:spcPct val="120000"/>
              </a:lnSpc>
              <a:spcBef>
                <a:spcPts val="0"/>
              </a:spcBef>
              <a:spcAft>
                <a:spcPts val="600"/>
              </a:spcAft>
              <a:buClr>
                <a:schemeClr val="tx1"/>
              </a:buClr>
              <a:buSzPct val="100000"/>
              <a:buFont typeface="Wingdings" pitchFamily="2" charset="2"/>
              <a:buChar char="§"/>
              <a:defRPr/>
            </a:pPr>
            <a:r>
              <a:rPr lang="en-US" sz="2800" b="1" dirty="0">
                <a:solidFill>
                  <a:schemeClr val="tx1">
                    <a:lumMod val="95000"/>
                    <a:lumOff val="5000"/>
                  </a:schemeClr>
                </a:solidFill>
                <a:latin typeface="+mn-lt"/>
              </a:rPr>
              <a:t>Potential for injuries</a:t>
            </a:r>
          </a:p>
          <a:p>
            <a:pPr lvl="2" indent="-457200" fontAlgn="auto">
              <a:lnSpc>
                <a:spcPct val="120000"/>
              </a:lnSpc>
              <a:spcBef>
                <a:spcPts val="0"/>
              </a:spcBef>
              <a:spcAft>
                <a:spcPts val="600"/>
              </a:spcAft>
              <a:buClr>
                <a:schemeClr val="tx1"/>
              </a:buClr>
              <a:buSzPct val="100000"/>
              <a:buFont typeface="Wingdings" pitchFamily="2" charset="2"/>
              <a:buChar char="§"/>
              <a:defRPr/>
            </a:pPr>
            <a:r>
              <a:rPr lang="en-US" sz="2800" b="1" dirty="0">
                <a:solidFill>
                  <a:schemeClr val="tx1">
                    <a:lumMod val="95000"/>
                    <a:lumOff val="5000"/>
                  </a:schemeClr>
                </a:solidFill>
                <a:latin typeface="+mn-lt"/>
              </a:rPr>
              <a:t>Some may need immediate medical care</a:t>
            </a:r>
          </a:p>
          <a:p>
            <a:pPr lvl="2" indent="-457200" fontAlgn="auto">
              <a:lnSpc>
                <a:spcPct val="120000"/>
              </a:lnSpc>
              <a:spcBef>
                <a:spcPts val="0"/>
              </a:spcBef>
              <a:spcAft>
                <a:spcPts val="600"/>
              </a:spcAft>
              <a:buClr>
                <a:schemeClr val="tx1"/>
              </a:buClr>
              <a:buSzPct val="100000"/>
              <a:buFont typeface="Wingdings" pitchFamily="2" charset="2"/>
              <a:buChar char="§"/>
              <a:defRPr/>
            </a:pPr>
            <a:r>
              <a:rPr lang="en-US" sz="2800" b="1" dirty="0">
                <a:solidFill>
                  <a:schemeClr val="tx1">
                    <a:lumMod val="95000"/>
                    <a:lumOff val="5000"/>
                  </a:schemeClr>
                </a:solidFill>
                <a:latin typeface="+mn-lt"/>
              </a:rPr>
              <a:t>Most may need shelter/temporary housing</a:t>
            </a:r>
          </a:p>
          <a:p>
            <a:pPr lvl="2" indent="-457200" fontAlgn="auto">
              <a:lnSpc>
                <a:spcPct val="120000"/>
              </a:lnSpc>
              <a:spcBef>
                <a:spcPts val="0"/>
              </a:spcBef>
              <a:spcAft>
                <a:spcPts val="600"/>
              </a:spcAft>
              <a:buClr>
                <a:schemeClr val="tx1"/>
              </a:buClr>
              <a:buSzPct val="100000"/>
              <a:buFont typeface="Wingdings" pitchFamily="2" charset="2"/>
              <a:buChar char="§"/>
              <a:defRPr/>
            </a:pPr>
            <a:r>
              <a:rPr lang="en-US" sz="2800" b="1" dirty="0">
                <a:solidFill>
                  <a:schemeClr val="tx1">
                    <a:lumMod val="95000"/>
                    <a:lumOff val="5000"/>
                  </a:schemeClr>
                </a:solidFill>
                <a:latin typeface="+mn-lt"/>
              </a:rPr>
              <a:t>All would be stressed </a:t>
            </a:r>
          </a:p>
          <a:p>
            <a:pPr lvl="1" indent="-457200" fontAlgn="auto">
              <a:lnSpc>
                <a:spcPct val="120000"/>
              </a:lnSpc>
              <a:spcBef>
                <a:spcPts val="0"/>
              </a:spcBef>
              <a:spcAft>
                <a:spcPts val="600"/>
              </a:spcAft>
              <a:buSzPct val="90000"/>
              <a:buFont typeface="Wingdings" pitchFamily="2" charset="2"/>
              <a:buChar char="q"/>
              <a:defRPr/>
            </a:pPr>
            <a:endParaRPr lang="en-US" sz="2800" b="1" dirty="0">
              <a:solidFill>
                <a:schemeClr val="tx1">
                  <a:lumMod val="95000"/>
                  <a:lumOff val="5000"/>
                </a:schemeClr>
              </a:solidFill>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txBox="1">
            <a:spLocks/>
          </p:cNvSpPr>
          <p:nvPr/>
        </p:nvSpPr>
        <p:spPr bwMode="auto">
          <a:xfrm>
            <a:off x="457200" y="457200"/>
            <a:ext cx="8229600" cy="1143000"/>
          </a:xfrm>
          <a:prstGeom prst="rect">
            <a:avLst/>
          </a:prstGeom>
          <a:noFill/>
          <a:ln w="9525">
            <a:noFill/>
            <a:miter lim="800000"/>
            <a:headEnd/>
            <a:tailEnd/>
          </a:ln>
        </p:spPr>
        <p:txBody>
          <a:bodyPr/>
          <a:lstStyle/>
          <a:p>
            <a:pPr algn="ctr">
              <a:spcBef>
                <a:spcPts val="600"/>
              </a:spcBef>
            </a:pPr>
            <a:r>
              <a:rPr lang="en-US" sz="4400">
                <a:latin typeface="Calibri" pitchFamily="34" charset="0"/>
              </a:rPr>
              <a:t>Radiation Incidents</a:t>
            </a:r>
            <a:br>
              <a:rPr lang="en-US" sz="4400">
                <a:latin typeface="Calibri" pitchFamily="34" charset="0"/>
              </a:rPr>
            </a:br>
            <a:r>
              <a:rPr lang="en-US" sz="4000">
                <a:latin typeface="Calibri" pitchFamily="34" charset="0"/>
              </a:rPr>
              <a:t>Impact on People</a:t>
            </a:r>
          </a:p>
        </p:txBody>
      </p:sp>
      <p:sp>
        <p:nvSpPr>
          <p:cNvPr id="3" name="Content Placeholder 2"/>
          <p:cNvSpPr txBox="1">
            <a:spLocks/>
          </p:cNvSpPr>
          <p:nvPr/>
        </p:nvSpPr>
        <p:spPr>
          <a:xfrm>
            <a:off x="533400" y="1676400"/>
            <a:ext cx="5410200" cy="419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dirty="0" smtClean="0"/>
              <a:t>Fatality</a:t>
            </a:r>
          </a:p>
          <a:p>
            <a:pPr fontAlgn="auto">
              <a:spcAft>
                <a:spcPts val="0"/>
              </a:spcAft>
              <a:defRPr/>
            </a:pPr>
            <a:r>
              <a:rPr lang="en-US" dirty="0" smtClean="0"/>
              <a:t>Injury</a:t>
            </a:r>
          </a:p>
          <a:p>
            <a:pPr fontAlgn="auto">
              <a:spcAft>
                <a:spcPts val="0"/>
              </a:spcAft>
              <a:defRPr/>
            </a:pPr>
            <a:r>
              <a:rPr lang="en-US" dirty="0" smtClean="0">
                <a:solidFill>
                  <a:schemeClr val="accent2">
                    <a:lumMod val="75000"/>
                  </a:schemeClr>
                </a:solidFill>
              </a:rPr>
              <a:t>Exposure to radiation</a:t>
            </a:r>
          </a:p>
          <a:p>
            <a:pPr fontAlgn="auto">
              <a:spcAft>
                <a:spcPts val="0"/>
              </a:spcAft>
              <a:defRPr/>
            </a:pPr>
            <a:r>
              <a:rPr lang="en-US" dirty="0" smtClean="0">
                <a:solidFill>
                  <a:schemeClr val="accent2">
                    <a:lumMod val="75000"/>
                  </a:schemeClr>
                </a:solidFill>
              </a:rPr>
              <a:t>Contamination with    radioactive material</a:t>
            </a:r>
          </a:p>
          <a:p>
            <a:pPr fontAlgn="auto">
              <a:spcAft>
                <a:spcPts val="0"/>
              </a:spcAft>
              <a:defRPr/>
            </a:pPr>
            <a:r>
              <a:rPr lang="en-US" dirty="0" smtClean="0">
                <a:solidFill>
                  <a:schemeClr val="accent2">
                    <a:lumMod val="75000"/>
                  </a:schemeClr>
                </a:solidFill>
              </a:rPr>
              <a:t>Anxiety</a:t>
            </a:r>
          </a:p>
          <a:p>
            <a:pPr fontAlgn="auto">
              <a:spcAft>
                <a:spcPts val="0"/>
              </a:spcAft>
              <a:defRPr/>
            </a:pPr>
            <a:r>
              <a:rPr lang="en-US" dirty="0" smtClean="0">
                <a:solidFill>
                  <a:schemeClr val="accent2">
                    <a:lumMod val="75000"/>
                  </a:schemeClr>
                </a:solidFill>
              </a:rPr>
              <a:t>Displacement</a:t>
            </a:r>
          </a:p>
          <a:p>
            <a:pPr fontAlgn="auto">
              <a:spcAft>
                <a:spcPts val="0"/>
              </a:spcAft>
              <a:defRPr/>
            </a:pPr>
            <a:endParaRPr lang="en-US" dirty="0"/>
          </a:p>
        </p:txBody>
      </p:sp>
      <p:sp>
        <p:nvSpPr>
          <p:cNvPr id="4" name="Right Brace 3"/>
          <p:cNvSpPr/>
          <p:nvPr/>
        </p:nvSpPr>
        <p:spPr>
          <a:xfrm>
            <a:off x="5119688" y="2743200"/>
            <a:ext cx="723900" cy="3352800"/>
          </a:xfrm>
          <a:prstGeom prst="rightBrace">
            <a:avLst>
              <a:gd name="adj1" fmla="val 8333"/>
              <a:gd name="adj2" fmla="val 50410"/>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chemeClr val="accent6">
                  <a:lumMod val="75000"/>
                </a:schemeClr>
              </a:solidFill>
            </a:endParaRPr>
          </a:p>
        </p:txBody>
      </p:sp>
      <p:sp>
        <p:nvSpPr>
          <p:cNvPr id="5" name="TextBox 4"/>
          <p:cNvSpPr txBox="1"/>
          <p:nvPr/>
        </p:nvSpPr>
        <p:spPr>
          <a:xfrm>
            <a:off x="6248400" y="3751263"/>
            <a:ext cx="2057400" cy="955675"/>
          </a:xfrm>
          <a:prstGeom prst="rect">
            <a:avLst/>
          </a:prstGeom>
          <a:noFill/>
        </p:spPr>
        <p:txBody>
          <a:bodyPr>
            <a:spAutoFit/>
          </a:bodyPr>
          <a:lstStyle/>
          <a:p>
            <a:pPr algn="ctr" fontAlgn="auto">
              <a:spcBef>
                <a:spcPts val="1200"/>
              </a:spcBef>
              <a:spcAft>
                <a:spcPts val="0"/>
              </a:spcAft>
              <a:defRPr/>
            </a:pPr>
            <a:r>
              <a:rPr lang="en-US" sz="2800" dirty="0">
                <a:solidFill>
                  <a:schemeClr val="accent2">
                    <a:lumMod val="75000"/>
                  </a:schemeClr>
                </a:solidFill>
                <a:latin typeface="Myriad Web Pro"/>
              </a:rPr>
              <a:t>Population Monitoring</a:t>
            </a:r>
            <a:endParaRPr lang="en-US" sz="2800" dirty="0">
              <a:solidFill>
                <a:schemeClr val="accent2">
                  <a:lumMod val="75000"/>
                </a:schemeClr>
              </a:solidFill>
              <a:latin typeface="Myriad Web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81000" y="304800"/>
            <a:ext cx="8153400" cy="1325563"/>
          </a:xfrm>
        </p:spPr>
        <p:txBody>
          <a:bodyPr rtlCol="0">
            <a:normAutofit fontScale="90000"/>
          </a:bodyPr>
          <a:lstStyle/>
          <a:p>
            <a:pPr fontAlgn="auto">
              <a:spcAft>
                <a:spcPts val="0"/>
              </a:spcAft>
              <a:defRPr/>
            </a:pPr>
            <a:r>
              <a:rPr lang="en-US" sz="3200" b="1" dirty="0" smtClean="0"/>
              <a:t>National Response Framework</a:t>
            </a:r>
            <a:r>
              <a:rPr lang="en-US" b="1" dirty="0" smtClean="0"/>
              <a:t/>
            </a:r>
            <a:br>
              <a:rPr lang="en-US" b="1" dirty="0" smtClean="0"/>
            </a:br>
            <a:r>
              <a:rPr lang="en-US" b="1" dirty="0" smtClean="0"/>
              <a:t>Nuclear/Radiological Incident Annex</a:t>
            </a:r>
          </a:p>
        </p:txBody>
      </p:sp>
      <p:sp>
        <p:nvSpPr>
          <p:cNvPr id="22530" name="Rectangle 3"/>
          <p:cNvSpPr>
            <a:spLocks noGrp="1" noChangeArrowheads="1"/>
          </p:cNvSpPr>
          <p:nvPr>
            <p:ph type="body" idx="1"/>
          </p:nvPr>
        </p:nvSpPr>
        <p:spPr>
          <a:xfrm>
            <a:off x="381000" y="1981200"/>
            <a:ext cx="5334000" cy="4525963"/>
          </a:xfrm>
        </p:spPr>
        <p:txBody>
          <a:bodyPr rtlCol="0">
            <a:normAutofit/>
          </a:bodyPr>
          <a:lstStyle/>
          <a:p>
            <a:pPr fontAlgn="auto">
              <a:spcAft>
                <a:spcPts val="0"/>
              </a:spcAft>
              <a:buFontTx/>
              <a:buNone/>
              <a:defRPr/>
            </a:pPr>
            <a:r>
              <a:rPr lang="en-US" sz="2800" b="1" dirty="0" smtClean="0">
                <a:solidFill>
                  <a:schemeClr val="tx1">
                    <a:lumMod val="95000"/>
                    <a:lumOff val="5000"/>
                  </a:schemeClr>
                </a:solidFill>
              </a:rPr>
              <a:t>Decontamination/Population Monitoring are:</a:t>
            </a:r>
          </a:p>
          <a:p>
            <a:pPr fontAlgn="auto">
              <a:spcAft>
                <a:spcPts val="0"/>
              </a:spcAft>
              <a:buFont typeface="Arial" panose="020B0604020202020204" pitchFamily="34" charset="0"/>
              <a:buChar char="•"/>
              <a:defRPr/>
            </a:pPr>
            <a:endParaRPr lang="en-US" sz="2800" b="1" dirty="0" smtClean="0">
              <a:solidFill>
                <a:schemeClr val="tx1">
                  <a:lumMod val="95000"/>
                  <a:lumOff val="5000"/>
                </a:schemeClr>
              </a:solidFill>
            </a:endParaRPr>
          </a:p>
          <a:p>
            <a:pPr algn="ctr" fontAlgn="auto">
              <a:spcAft>
                <a:spcPts val="0"/>
              </a:spcAft>
              <a:buFontTx/>
              <a:buNone/>
              <a:defRPr/>
            </a:pPr>
            <a:r>
              <a:rPr lang="en-US" sz="2800" dirty="0" smtClean="0">
                <a:solidFill>
                  <a:schemeClr val="tx1">
                    <a:lumMod val="95000"/>
                    <a:lumOff val="5000"/>
                  </a:schemeClr>
                </a:solidFill>
              </a:rPr>
              <a:t> “the responsibility of State, local, and tribal governments.”</a:t>
            </a:r>
          </a:p>
          <a:p>
            <a:pPr fontAlgn="auto">
              <a:spcAft>
                <a:spcPts val="0"/>
              </a:spcAft>
              <a:buFont typeface="Arial" panose="020B0604020202020204" pitchFamily="34" charset="0"/>
              <a:buChar char="•"/>
              <a:defRPr/>
            </a:pPr>
            <a:endParaRPr lang="en-US" sz="2800" b="1" dirty="0" smtClean="0">
              <a:solidFill>
                <a:schemeClr val="tx1">
                  <a:lumMod val="95000"/>
                  <a:lumOff val="5000"/>
                </a:schemeClr>
              </a:solidFill>
            </a:endParaRPr>
          </a:p>
          <a:p>
            <a:pPr fontAlgn="auto">
              <a:spcAft>
                <a:spcPts val="0"/>
              </a:spcAft>
              <a:buFont typeface="Arial" panose="020B0604020202020204" pitchFamily="34" charset="0"/>
              <a:buChar char="•"/>
              <a:defRPr/>
            </a:pPr>
            <a:endParaRPr lang="en-US" sz="2800" b="1" dirty="0" smtClean="0">
              <a:solidFill>
                <a:schemeClr val="tx1">
                  <a:lumMod val="95000"/>
                  <a:lumOff val="5000"/>
                </a:schemeClr>
              </a:solidFill>
            </a:endParaRPr>
          </a:p>
        </p:txBody>
      </p:sp>
      <p:pic>
        <p:nvPicPr>
          <p:cNvPr id="39939" name="Picture 4" descr="NRFcover"/>
          <p:cNvPicPr>
            <a:picLocks noChangeAspect="1" noChangeArrowheads="1"/>
          </p:cNvPicPr>
          <p:nvPr/>
        </p:nvPicPr>
        <p:blipFill>
          <a:blip r:embed="rId3"/>
          <a:srcRect/>
          <a:stretch>
            <a:fillRect/>
          </a:stretch>
        </p:blipFill>
        <p:spPr bwMode="auto">
          <a:xfrm>
            <a:off x="5943600" y="2209800"/>
            <a:ext cx="2667000" cy="3394075"/>
          </a:xfrm>
          <a:prstGeom prst="rect">
            <a:avLst/>
          </a:prstGeom>
          <a:noFill/>
          <a:ln w="9525">
            <a:noFill/>
            <a:miter lim="800000"/>
            <a:headEnd/>
            <a:tailEnd/>
          </a:ln>
        </p:spPr>
      </p:pic>
      <p:sp>
        <p:nvSpPr>
          <p:cNvPr id="39940" name="TextBox 4"/>
          <p:cNvSpPr txBox="1">
            <a:spLocks noChangeArrowheads="1"/>
          </p:cNvSpPr>
          <p:nvPr/>
        </p:nvSpPr>
        <p:spPr bwMode="auto">
          <a:xfrm>
            <a:off x="1066800" y="6019800"/>
            <a:ext cx="3962400" cy="381000"/>
          </a:xfrm>
          <a:prstGeom prst="rect">
            <a:avLst/>
          </a:prstGeom>
          <a:noFill/>
          <a:ln w="9525">
            <a:noFill/>
            <a:miter lim="800000"/>
            <a:headEnd/>
            <a:tailEnd/>
          </a:ln>
        </p:spPr>
        <p:txBody>
          <a:bodyPr>
            <a:spAutoFit/>
          </a:bodyPr>
          <a:lstStyle/>
          <a:p>
            <a:r>
              <a:rPr lang="en-US">
                <a:latin typeface="Calibri" pitchFamily="34" charset="0"/>
              </a:rPr>
              <a:t>www.fema.gov/emergency/nrf/</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a:xfrm>
            <a:off x="762000" y="1219200"/>
            <a:ext cx="7772400" cy="1143000"/>
          </a:xfrm>
        </p:spPr>
        <p:txBody>
          <a:bodyPr rtlCol="0">
            <a:normAutofit fontScale="90000"/>
          </a:bodyPr>
          <a:lstStyle/>
          <a:p>
            <a:pPr fontAlgn="auto">
              <a:spcAft>
                <a:spcPts val="0"/>
              </a:spcAft>
              <a:defRPr/>
            </a:pPr>
            <a:r>
              <a:rPr lang="en-US" dirty="0" smtClean="0"/>
              <a:t>Community Reception Center (CRC)</a:t>
            </a:r>
          </a:p>
        </p:txBody>
      </p:sp>
      <p:sp>
        <p:nvSpPr>
          <p:cNvPr id="79875" name="Subtitle 2"/>
          <p:cNvSpPr>
            <a:spLocks noGrp="1"/>
          </p:cNvSpPr>
          <p:nvPr>
            <p:ph type="subTitle" idx="1"/>
          </p:nvPr>
        </p:nvSpPr>
        <p:spPr>
          <a:xfrm>
            <a:off x="304800" y="2514600"/>
            <a:ext cx="8534400" cy="1752600"/>
          </a:xfrm>
        </p:spPr>
        <p:txBody>
          <a:bodyPr rtlCol="0">
            <a:normAutofit/>
          </a:bodyPr>
          <a:lstStyle/>
          <a:p>
            <a:pPr fontAlgn="auto">
              <a:spcAft>
                <a:spcPts val="0"/>
              </a:spcAft>
              <a:buFont typeface="Arial" panose="020B0604020202020204" pitchFamily="34" charset="0"/>
              <a:buNone/>
              <a:defRPr/>
            </a:pPr>
            <a:r>
              <a:rPr lang="en-US" dirty="0">
                <a:solidFill>
                  <a:schemeClr val="accent2">
                    <a:lumMod val="75000"/>
                  </a:schemeClr>
                </a:solidFill>
              </a:rPr>
              <a:t>The place to conduct “population monitoring”</a:t>
            </a:r>
          </a:p>
          <a:p>
            <a:pPr fontAlgn="auto">
              <a:spcAft>
                <a:spcPts val="0"/>
              </a:spcAft>
              <a:buFont typeface="Arial" panose="020B0604020202020204" pitchFamily="34" charset="0"/>
              <a:buNone/>
              <a:defRPr/>
            </a:pPr>
            <a:endParaRPr lang="en-US" dirty="0" smtClean="0">
              <a:solidFill>
                <a:schemeClr val="accent2">
                  <a:lumMod val="75000"/>
                </a:schemeClr>
              </a:solidFill>
            </a:endParaRPr>
          </a:p>
        </p:txBody>
      </p:sp>
      <p:sp>
        <p:nvSpPr>
          <p:cNvPr id="41987" name="TextBox 1"/>
          <p:cNvSpPr txBox="1">
            <a:spLocks noChangeArrowheads="1"/>
          </p:cNvSpPr>
          <p:nvPr/>
        </p:nvSpPr>
        <p:spPr bwMode="auto">
          <a:xfrm>
            <a:off x="2286000" y="3962400"/>
            <a:ext cx="4953000" cy="708025"/>
          </a:xfrm>
          <a:prstGeom prst="rect">
            <a:avLst/>
          </a:prstGeom>
          <a:noFill/>
          <a:ln w="9525">
            <a:noFill/>
            <a:miter lim="800000"/>
            <a:headEnd/>
            <a:tailEnd/>
          </a:ln>
        </p:spPr>
        <p:txBody>
          <a:bodyPr>
            <a:spAutoFit/>
          </a:bodyPr>
          <a:lstStyle/>
          <a:p>
            <a:pPr algn="ctr"/>
            <a:r>
              <a:rPr lang="en-US" sz="4000">
                <a:latin typeface="Calibri" pitchFamily="34" charset="0"/>
              </a:rPr>
              <a:t>Who will staff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381000"/>
            <a:ext cx="8686800" cy="1143000"/>
          </a:xfrm>
        </p:spPr>
        <p:txBody>
          <a:bodyPr/>
          <a:lstStyle/>
          <a:p>
            <a:r>
              <a:rPr lang="en-US" sz="3800" smtClean="0"/>
              <a:t>Radiation Response Volunteer Corps</a:t>
            </a:r>
            <a:endParaRPr lang="en-US" sz="3800" b="1" smtClean="0"/>
          </a:p>
        </p:txBody>
      </p:sp>
      <p:sp>
        <p:nvSpPr>
          <p:cNvPr id="43010" name="Content Placeholder 2"/>
          <p:cNvSpPr>
            <a:spLocks noGrp="1"/>
          </p:cNvSpPr>
          <p:nvPr>
            <p:ph sz="half" idx="2"/>
          </p:nvPr>
        </p:nvSpPr>
        <p:spPr>
          <a:xfrm>
            <a:off x="4572000" y="2438400"/>
            <a:ext cx="4040188" cy="3951288"/>
          </a:xfrm>
        </p:spPr>
        <p:txBody>
          <a:bodyPr/>
          <a:lstStyle/>
          <a:p>
            <a:pPr algn="ctr">
              <a:buFont typeface="Arial" charset="0"/>
              <a:buNone/>
            </a:pPr>
            <a:r>
              <a:rPr lang="en-US" sz="2000" smtClean="0"/>
              <a:t>March 2011</a:t>
            </a:r>
          </a:p>
          <a:p>
            <a:pPr>
              <a:buFont typeface="Arial" charset="0"/>
              <a:buNone/>
            </a:pPr>
            <a:endParaRPr lang="en-US" sz="2000" smtClean="0"/>
          </a:p>
        </p:txBody>
      </p:sp>
      <p:sp>
        <p:nvSpPr>
          <p:cNvPr id="9" name="Content Placeholder 8"/>
          <p:cNvSpPr>
            <a:spLocks noGrp="1"/>
          </p:cNvSpPr>
          <p:nvPr>
            <p:ph sz="quarter" idx="4"/>
          </p:nvPr>
        </p:nvSpPr>
        <p:spPr>
          <a:xfrm>
            <a:off x="85725" y="3962400"/>
            <a:ext cx="4267200" cy="2263775"/>
          </a:xfrm>
        </p:spPr>
        <p:txBody>
          <a:bodyPr rtlCol="0">
            <a:normAutofit/>
          </a:bodyPr>
          <a:lstStyle/>
          <a:p>
            <a:pPr marL="0" indent="0" algn="ctr" fontAlgn="auto">
              <a:lnSpc>
                <a:spcPct val="150000"/>
              </a:lnSpc>
              <a:spcAft>
                <a:spcPts val="0"/>
              </a:spcAft>
              <a:buClr>
                <a:schemeClr val="tx1"/>
              </a:buClr>
              <a:buSzPct val="65000"/>
              <a:buFont typeface="Arial" panose="020B0604020202020204" pitchFamily="34" charset="0"/>
              <a:buNone/>
              <a:defRPr/>
            </a:pPr>
            <a:r>
              <a:rPr lang="en-US" sz="2800" dirty="0" smtClean="0"/>
              <a:t>CDC, CRCPD, MRC Partnership</a:t>
            </a:r>
          </a:p>
          <a:p>
            <a:pPr fontAlgn="auto">
              <a:spcAft>
                <a:spcPts val="0"/>
              </a:spcAft>
              <a:buFont typeface="Arial" panose="020B0604020202020204" pitchFamily="34" charset="0"/>
              <a:buChar char="•"/>
              <a:defRPr/>
            </a:pPr>
            <a:endParaRPr lang="en-US" sz="2800" dirty="0"/>
          </a:p>
        </p:txBody>
      </p:sp>
      <p:pic>
        <p:nvPicPr>
          <p:cNvPr id="43012" name="Picture 2"/>
          <p:cNvPicPr>
            <a:picLocks noChangeAspect="1" noChangeArrowheads="1"/>
          </p:cNvPicPr>
          <p:nvPr/>
        </p:nvPicPr>
        <p:blipFill>
          <a:blip r:embed="rId3"/>
          <a:srcRect/>
          <a:stretch>
            <a:fillRect/>
          </a:stretch>
        </p:blipFill>
        <p:spPr bwMode="auto">
          <a:xfrm>
            <a:off x="4770438" y="1527175"/>
            <a:ext cx="3827462" cy="4932363"/>
          </a:xfrm>
          <a:prstGeom prst="rect">
            <a:avLst/>
          </a:prstGeom>
          <a:noFill/>
          <a:ln w="9525">
            <a:solidFill>
              <a:schemeClr val="tx1"/>
            </a:solidFill>
            <a:miter lim="800000"/>
            <a:headEnd/>
            <a:tailEnd/>
          </a:ln>
        </p:spPr>
      </p:pic>
      <p:pic>
        <p:nvPicPr>
          <p:cNvPr id="43013" name="Picture 1" descr="\\cdc.gov\private\M311\asa4\0 current projects\Radiation Volunteer\radiation response volunteer logo April 8.jpg"/>
          <p:cNvPicPr>
            <a:picLocks noChangeAspect="1" noChangeArrowheads="1"/>
          </p:cNvPicPr>
          <p:nvPr/>
        </p:nvPicPr>
        <p:blipFill>
          <a:blip r:embed="rId4"/>
          <a:srcRect/>
          <a:stretch>
            <a:fillRect/>
          </a:stretch>
        </p:blipFill>
        <p:spPr bwMode="auto">
          <a:xfrm>
            <a:off x="1343025" y="1905000"/>
            <a:ext cx="1752600" cy="1673225"/>
          </a:xfrm>
          <a:prstGeom prst="rect">
            <a:avLst/>
          </a:prstGeom>
          <a:noFill/>
          <a:ln w="9525">
            <a:noFill/>
            <a:miter lim="800000"/>
            <a:headEnd/>
            <a:tailEnd/>
          </a:ln>
        </p:spPr>
      </p:pic>
      <p:sp>
        <p:nvSpPr>
          <p:cNvPr id="43014" name="TextBox 5"/>
          <p:cNvSpPr txBox="1">
            <a:spLocks noChangeArrowheads="1"/>
          </p:cNvSpPr>
          <p:nvPr/>
        </p:nvSpPr>
        <p:spPr bwMode="auto">
          <a:xfrm>
            <a:off x="3111500" y="6494463"/>
            <a:ext cx="6019800" cy="338137"/>
          </a:xfrm>
          <a:prstGeom prst="rect">
            <a:avLst/>
          </a:prstGeom>
          <a:noFill/>
          <a:ln w="9525">
            <a:noFill/>
            <a:miter lim="800000"/>
            <a:headEnd/>
            <a:tailEnd/>
          </a:ln>
        </p:spPr>
        <p:txBody>
          <a:bodyPr>
            <a:spAutoFit/>
          </a:bodyPr>
          <a:lstStyle/>
          <a:p>
            <a:pPr algn="ctr"/>
            <a:r>
              <a:rPr lang="en-US" sz="1600" b="1" i="1" u="sng">
                <a:solidFill>
                  <a:schemeClr val="bg2"/>
                </a:solidFill>
                <a:latin typeface="Calibri" pitchFamily="34" charset="0"/>
              </a:rPr>
              <a:t>www.crcpd.org/Homeland_Security/RRVC_FinalReport.pdf</a:t>
            </a:r>
            <a:endParaRPr lang="en-US" sz="1600" b="1" i="1">
              <a:solidFill>
                <a:schemeClr val="bg2"/>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228600"/>
            <a:ext cx="7772400" cy="1143000"/>
          </a:xfrm>
        </p:spPr>
        <p:txBody>
          <a:bodyPr/>
          <a:lstStyle/>
          <a:p>
            <a:r>
              <a:rPr lang="en-US" sz="3200" smtClean="0"/>
              <a:t>Georgia MRC GEM– July 2009</a:t>
            </a:r>
            <a:br>
              <a:rPr lang="en-US" sz="3200" smtClean="0"/>
            </a:br>
            <a:r>
              <a:rPr lang="en-US" sz="2800" smtClean="0"/>
              <a:t>Peachtree Ridge High School</a:t>
            </a:r>
          </a:p>
        </p:txBody>
      </p:sp>
      <p:pic>
        <p:nvPicPr>
          <p:cNvPr id="45058" name="Picture 4" descr="snap"/>
          <p:cNvPicPr>
            <a:picLocks noChangeAspect="1" noChangeArrowheads="1"/>
          </p:cNvPicPr>
          <p:nvPr/>
        </p:nvPicPr>
        <p:blipFill>
          <a:blip r:embed="rId3"/>
          <a:srcRect/>
          <a:stretch>
            <a:fillRect/>
          </a:stretch>
        </p:blipFill>
        <p:spPr bwMode="auto">
          <a:xfrm>
            <a:off x="1219200" y="1371600"/>
            <a:ext cx="6781800" cy="5040313"/>
          </a:xfrm>
          <a:prstGeom prst="rect">
            <a:avLst/>
          </a:prstGeom>
          <a:noFill/>
          <a:ln w="9525">
            <a:noFill/>
            <a:miter lim="800000"/>
            <a:headEnd/>
            <a:tailEnd/>
          </a:ln>
        </p:spPr>
      </p:pic>
      <p:pic>
        <p:nvPicPr>
          <p:cNvPr id="45059" name="Picture 5"/>
          <p:cNvPicPr>
            <a:picLocks noChangeAspect="1" noChangeArrowheads="1"/>
          </p:cNvPicPr>
          <p:nvPr/>
        </p:nvPicPr>
        <p:blipFill>
          <a:blip r:embed="rId4"/>
          <a:srcRect/>
          <a:stretch>
            <a:fillRect/>
          </a:stretch>
        </p:blipFill>
        <p:spPr bwMode="auto">
          <a:xfrm>
            <a:off x="1295400" y="3429000"/>
            <a:ext cx="175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5800" y="381000"/>
            <a:ext cx="7772400" cy="1143000"/>
          </a:xfrm>
        </p:spPr>
        <p:txBody>
          <a:bodyPr/>
          <a:lstStyle/>
          <a:p>
            <a:r>
              <a:rPr lang="en-US" sz="3200" smtClean="0"/>
              <a:t>Orlando, Florida CRC - July 2011</a:t>
            </a:r>
            <a:r>
              <a:rPr lang="en-US" sz="2800" smtClean="0"/>
              <a:t/>
            </a:r>
            <a:br>
              <a:rPr lang="en-US" sz="2800" smtClean="0"/>
            </a:br>
            <a:r>
              <a:rPr lang="en-US" sz="2800" smtClean="0"/>
              <a:t>Cypress Creek High School</a:t>
            </a:r>
          </a:p>
        </p:txBody>
      </p:sp>
      <p:sp>
        <p:nvSpPr>
          <p:cNvPr id="47106" name="Content Placeholder 2"/>
          <p:cNvSpPr>
            <a:spLocks noGrp="1"/>
          </p:cNvSpPr>
          <p:nvPr>
            <p:ph idx="1"/>
          </p:nvPr>
        </p:nvSpPr>
        <p:spPr/>
        <p:txBody>
          <a:bodyPr/>
          <a:lstStyle/>
          <a:p>
            <a:endParaRPr lang="en-US" smtClean="0"/>
          </a:p>
        </p:txBody>
      </p:sp>
      <p:pic>
        <p:nvPicPr>
          <p:cNvPr id="47107" name="Picture 2" descr="CRC_Orl_11_145"/>
          <p:cNvPicPr>
            <a:picLocks noChangeAspect="1" noChangeArrowheads="1"/>
          </p:cNvPicPr>
          <p:nvPr/>
        </p:nvPicPr>
        <p:blipFill>
          <a:blip r:embed="rId3"/>
          <a:srcRect/>
          <a:stretch>
            <a:fillRect/>
          </a:stretch>
        </p:blipFill>
        <p:spPr bwMode="auto">
          <a:xfrm>
            <a:off x="457200" y="4191000"/>
            <a:ext cx="2865438" cy="1905000"/>
          </a:xfrm>
          <a:prstGeom prst="rect">
            <a:avLst/>
          </a:prstGeom>
          <a:noFill/>
          <a:ln w="9525">
            <a:noFill/>
            <a:miter lim="800000"/>
            <a:headEnd/>
            <a:tailEnd/>
          </a:ln>
        </p:spPr>
      </p:pic>
      <p:pic>
        <p:nvPicPr>
          <p:cNvPr id="47108" name="Picture 6" descr="CRC_Orl_11_762"/>
          <p:cNvPicPr>
            <a:picLocks noChangeAspect="1" noChangeArrowheads="1"/>
          </p:cNvPicPr>
          <p:nvPr/>
        </p:nvPicPr>
        <p:blipFill>
          <a:blip r:embed="rId4"/>
          <a:srcRect/>
          <a:stretch>
            <a:fillRect/>
          </a:stretch>
        </p:blipFill>
        <p:spPr bwMode="auto">
          <a:xfrm>
            <a:off x="3810000" y="1524000"/>
            <a:ext cx="4495800" cy="2989263"/>
          </a:xfrm>
          <a:prstGeom prst="rect">
            <a:avLst/>
          </a:prstGeom>
          <a:noFill/>
          <a:ln w="9525">
            <a:noFill/>
            <a:miter lim="800000"/>
            <a:headEnd/>
            <a:tailEnd/>
          </a:ln>
        </p:spPr>
      </p:pic>
      <p:pic>
        <p:nvPicPr>
          <p:cNvPr id="47109" name="Picture 8" descr="CRC_Orl_11_792"/>
          <p:cNvPicPr>
            <a:picLocks noChangeAspect="1" noChangeArrowheads="1"/>
          </p:cNvPicPr>
          <p:nvPr/>
        </p:nvPicPr>
        <p:blipFill>
          <a:blip r:embed="rId5"/>
          <a:srcRect/>
          <a:stretch>
            <a:fillRect/>
          </a:stretch>
        </p:blipFill>
        <p:spPr bwMode="auto">
          <a:xfrm>
            <a:off x="579438" y="1752600"/>
            <a:ext cx="3124200" cy="2078038"/>
          </a:xfrm>
          <a:prstGeom prst="rect">
            <a:avLst/>
          </a:prstGeom>
          <a:noFill/>
          <a:ln w="9525">
            <a:noFill/>
            <a:miter lim="800000"/>
            <a:headEnd/>
            <a:tailEnd/>
          </a:ln>
        </p:spPr>
      </p:pic>
      <p:pic>
        <p:nvPicPr>
          <p:cNvPr id="47110" name="Picture 10" descr="CRC_Orl_11_799"/>
          <p:cNvPicPr>
            <a:picLocks noChangeAspect="1" noChangeArrowheads="1"/>
          </p:cNvPicPr>
          <p:nvPr/>
        </p:nvPicPr>
        <p:blipFill>
          <a:blip r:embed="rId6"/>
          <a:srcRect/>
          <a:stretch>
            <a:fillRect/>
          </a:stretch>
        </p:blipFill>
        <p:spPr bwMode="auto">
          <a:xfrm>
            <a:off x="3505200" y="4419600"/>
            <a:ext cx="2667000" cy="1773238"/>
          </a:xfrm>
          <a:prstGeom prst="rect">
            <a:avLst/>
          </a:prstGeom>
          <a:noFill/>
          <a:ln w="9525">
            <a:noFill/>
            <a:miter lim="800000"/>
            <a:headEnd/>
            <a:tailEnd/>
          </a:ln>
        </p:spPr>
      </p:pic>
      <p:pic>
        <p:nvPicPr>
          <p:cNvPr id="47111" name="Picture 12" descr="CRC_Orl_11_444"/>
          <p:cNvPicPr>
            <a:picLocks noChangeAspect="1" noChangeArrowheads="1"/>
          </p:cNvPicPr>
          <p:nvPr/>
        </p:nvPicPr>
        <p:blipFill>
          <a:blip r:embed="rId7"/>
          <a:srcRect/>
          <a:stretch>
            <a:fillRect/>
          </a:stretch>
        </p:blipFill>
        <p:spPr bwMode="auto">
          <a:xfrm>
            <a:off x="6248400" y="4648200"/>
            <a:ext cx="2286000"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cdc\project\CCEHIP_NCEH_EHHE\RSB\Amber Waves pictures 2012\DSC00161.JPG"/>
          <p:cNvPicPr>
            <a:picLocks noChangeAspect="1" noChangeArrowheads="1"/>
          </p:cNvPicPr>
          <p:nvPr/>
        </p:nvPicPr>
        <p:blipFill>
          <a:blip r:embed="rId3"/>
          <a:srcRect/>
          <a:stretch>
            <a:fillRect/>
          </a:stretch>
        </p:blipFill>
        <p:spPr bwMode="auto">
          <a:xfrm>
            <a:off x="223838" y="3551238"/>
            <a:ext cx="1952625" cy="2938462"/>
          </a:xfrm>
          <a:prstGeom prst="rect">
            <a:avLst/>
          </a:prstGeom>
          <a:noFill/>
          <a:ln w="9525">
            <a:noFill/>
            <a:miter lim="800000"/>
            <a:headEnd/>
            <a:tailEnd/>
          </a:ln>
        </p:spPr>
      </p:pic>
      <p:pic>
        <p:nvPicPr>
          <p:cNvPr id="49154" name="Picture 5" descr="\\cdc\project\CCEHIP_NCEH_EHHE\RSB\Amber Waves pictures 2012\DSC00200.JPG"/>
          <p:cNvPicPr>
            <a:picLocks noChangeAspect="1" noChangeArrowheads="1"/>
          </p:cNvPicPr>
          <p:nvPr/>
        </p:nvPicPr>
        <p:blipFill>
          <a:blip r:embed="rId4"/>
          <a:srcRect/>
          <a:stretch>
            <a:fillRect/>
          </a:stretch>
        </p:blipFill>
        <p:spPr bwMode="auto">
          <a:xfrm>
            <a:off x="3343275" y="1698625"/>
            <a:ext cx="3749675" cy="2492375"/>
          </a:xfrm>
          <a:prstGeom prst="rect">
            <a:avLst/>
          </a:prstGeom>
          <a:noFill/>
          <a:ln w="9525">
            <a:noFill/>
            <a:miter lim="800000"/>
            <a:headEnd/>
            <a:tailEnd/>
          </a:ln>
        </p:spPr>
      </p:pic>
      <p:sp>
        <p:nvSpPr>
          <p:cNvPr id="49155" name="Title 1"/>
          <p:cNvSpPr>
            <a:spLocks noGrp="1"/>
          </p:cNvSpPr>
          <p:nvPr>
            <p:ph type="title"/>
          </p:nvPr>
        </p:nvSpPr>
        <p:spPr>
          <a:xfrm>
            <a:off x="685800" y="381000"/>
            <a:ext cx="7772400" cy="1143000"/>
          </a:xfrm>
        </p:spPr>
        <p:txBody>
          <a:bodyPr/>
          <a:lstStyle/>
          <a:p>
            <a:r>
              <a:rPr lang="en-US" sz="3200" smtClean="0"/>
              <a:t>Kansas City, KS - September 2012</a:t>
            </a:r>
            <a:r>
              <a:rPr lang="en-US" sz="2800" smtClean="0"/>
              <a:t/>
            </a:r>
            <a:br>
              <a:rPr lang="en-US" sz="2800" smtClean="0"/>
            </a:br>
            <a:r>
              <a:rPr lang="en-US" sz="2800" smtClean="0"/>
              <a:t>Kansas National Guard Armory</a:t>
            </a:r>
          </a:p>
        </p:txBody>
      </p:sp>
      <p:pic>
        <p:nvPicPr>
          <p:cNvPr id="49156" name="Picture 2" descr="\\cdc\project\CCEHIP_NCEH_EHHE\RSB\Amber Waves pictures 2012\DSC00091.JPG"/>
          <p:cNvPicPr>
            <a:picLocks noChangeAspect="1" noChangeArrowheads="1"/>
          </p:cNvPicPr>
          <p:nvPr/>
        </p:nvPicPr>
        <p:blipFill>
          <a:blip r:embed="rId5"/>
          <a:srcRect/>
          <a:stretch>
            <a:fillRect/>
          </a:stretch>
        </p:blipFill>
        <p:spPr bwMode="auto">
          <a:xfrm>
            <a:off x="180975" y="1698625"/>
            <a:ext cx="3290888" cy="2187575"/>
          </a:xfrm>
          <a:prstGeom prst="rect">
            <a:avLst/>
          </a:prstGeom>
          <a:noFill/>
          <a:ln w="9525">
            <a:noFill/>
            <a:miter lim="800000"/>
            <a:headEnd/>
            <a:tailEnd/>
          </a:ln>
        </p:spPr>
      </p:pic>
      <p:pic>
        <p:nvPicPr>
          <p:cNvPr id="49157" name="Picture 3" descr="\\cdc\project\CCEHIP_NCEH_EHHE\RSB\Amber Waves pictures 2012\Registration2.jpg"/>
          <p:cNvPicPr>
            <a:picLocks noChangeAspect="1" noChangeArrowheads="1"/>
          </p:cNvPicPr>
          <p:nvPr/>
        </p:nvPicPr>
        <p:blipFill>
          <a:blip r:embed="rId6"/>
          <a:srcRect/>
          <a:stretch>
            <a:fillRect/>
          </a:stretch>
        </p:blipFill>
        <p:spPr bwMode="auto">
          <a:xfrm>
            <a:off x="5562600" y="4076700"/>
            <a:ext cx="3200400" cy="2400300"/>
          </a:xfrm>
          <a:prstGeom prst="rect">
            <a:avLst/>
          </a:prstGeom>
          <a:noFill/>
          <a:ln w="9525">
            <a:noFill/>
            <a:miter lim="800000"/>
            <a:headEnd/>
            <a:tailEnd/>
          </a:ln>
        </p:spPr>
      </p:pic>
      <p:pic>
        <p:nvPicPr>
          <p:cNvPr id="49158" name="Picture 4" descr="\\cdc\project\CCEHIP_NCEH_EHHE\RSB\Amber Waves pictures 2012\Fenning_dog_decon.jpg"/>
          <p:cNvPicPr>
            <a:picLocks noChangeAspect="1" noChangeArrowheads="1"/>
          </p:cNvPicPr>
          <p:nvPr/>
        </p:nvPicPr>
        <p:blipFill>
          <a:blip r:embed="rId7"/>
          <a:srcRect/>
          <a:stretch>
            <a:fillRect/>
          </a:stretch>
        </p:blipFill>
        <p:spPr bwMode="auto">
          <a:xfrm>
            <a:off x="6842125" y="1703388"/>
            <a:ext cx="1919288" cy="2373312"/>
          </a:xfrm>
          <a:prstGeom prst="rect">
            <a:avLst/>
          </a:prstGeom>
          <a:noFill/>
          <a:ln w="9525">
            <a:noFill/>
            <a:miter lim="800000"/>
            <a:headEnd/>
            <a:tailEnd/>
          </a:ln>
        </p:spPr>
      </p:pic>
      <p:pic>
        <p:nvPicPr>
          <p:cNvPr id="49159" name="Picture 6" descr="\\cdc\project\CCEHIP_NCEH_EHHE\RSB\Amber Waves pictures 2012\Copy of Siemers_monitoring.jpg"/>
          <p:cNvPicPr>
            <a:picLocks noChangeAspect="1" noChangeArrowheads="1"/>
          </p:cNvPicPr>
          <p:nvPr/>
        </p:nvPicPr>
        <p:blipFill>
          <a:blip r:embed="rId8"/>
          <a:srcRect/>
          <a:stretch>
            <a:fillRect/>
          </a:stretch>
        </p:blipFill>
        <p:spPr bwMode="auto">
          <a:xfrm>
            <a:off x="3910013" y="3816350"/>
            <a:ext cx="1652587" cy="2660650"/>
          </a:xfrm>
          <a:prstGeom prst="rect">
            <a:avLst/>
          </a:prstGeom>
          <a:noFill/>
          <a:ln w="9525">
            <a:noFill/>
            <a:miter lim="800000"/>
            <a:headEnd/>
            <a:tailEnd/>
          </a:ln>
        </p:spPr>
      </p:pic>
      <p:pic>
        <p:nvPicPr>
          <p:cNvPr id="49160" name="Picture 8" descr="\\cdc\project\CCEHIP_NCEH_EHHE\RSB\Amber Waves pictures 2012\DSC00188.JPG"/>
          <p:cNvPicPr>
            <a:picLocks noChangeAspect="1" noChangeArrowheads="1"/>
          </p:cNvPicPr>
          <p:nvPr/>
        </p:nvPicPr>
        <p:blipFill>
          <a:blip r:embed="rId9"/>
          <a:srcRect/>
          <a:stretch>
            <a:fillRect/>
          </a:stretch>
        </p:blipFill>
        <p:spPr bwMode="auto">
          <a:xfrm>
            <a:off x="2176463" y="3886200"/>
            <a:ext cx="1709737" cy="257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944562"/>
          </a:xfrm>
        </p:spPr>
        <p:txBody>
          <a:bodyPr/>
          <a:lstStyle/>
          <a:p>
            <a:r>
              <a:rPr lang="en-US" smtClean="0"/>
              <a:t>Topics</a:t>
            </a:r>
          </a:p>
        </p:txBody>
      </p:sp>
      <p:sp>
        <p:nvSpPr>
          <p:cNvPr id="19458" name="Content Placeholder 2"/>
          <p:cNvSpPr>
            <a:spLocks noGrp="1"/>
          </p:cNvSpPr>
          <p:nvPr>
            <p:ph idx="1"/>
          </p:nvPr>
        </p:nvSpPr>
        <p:spPr>
          <a:xfrm>
            <a:off x="381000" y="1600200"/>
            <a:ext cx="8229600" cy="4525963"/>
          </a:xfrm>
        </p:spPr>
        <p:txBody>
          <a:bodyPr/>
          <a:lstStyle/>
          <a:p>
            <a:r>
              <a:rPr lang="en-US" smtClean="0"/>
              <a:t>The need to prepare for radiation emergencies</a:t>
            </a:r>
          </a:p>
          <a:p>
            <a:endParaRPr lang="en-US" smtClean="0"/>
          </a:p>
          <a:p>
            <a:r>
              <a:rPr lang="en-US" smtClean="0"/>
              <a:t>Public health response to such emergencies</a:t>
            </a:r>
          </a:p>
          <a:p>
            <a:endParaRPr lang="en-US" smtClean="0"/>
          </a:p>
          <a:p>
            <a:r>
              <a:rPr lang="en-US" smtClean="0"/>
              <a:t>The need for volunteers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6" descr="test_01.png"/>
          <p:cNvPicPr>
            <a:picLocks noChangeAspect="1"/>
          </p:cNvPicPr>
          <p:nvPr/>
        </p:nvPicPr>
        <p:blipFill>
          <a:blip r:embed="rId3"/>
          <a:srcRect/>
          <a:stretch>
            <a:fillRect/>
          </a:stretch>
        </p:blipFill>
        <p:spPr bwMode="auto">
          <a:xfrm>
            <a:off x="4465638" y="2019300"/>
            <a:ext cx="4418012" cy="2781300"/>
          </a:xfrm>
          <a:prstGeom prst="rect">
            <a:avLst/>
          </a:prstGeom>
          <a:noFill/>
          <a:ln w="9525">
            <a:noFill/>
            <a:miter lim="800000"/>
            <a:headEnd/>
            <a:tailEnd/>
          </a:ln>
        </p:spPr>
      </p:pic>
      <p:sp>
        <p:nvSpPr>
          <p:cNvPr id="51202" name="Rectangle 28"/>
          <p:cNvSpPr>
            <a:spLocks noGrp="1" noChangeArrowheads="1"/>
          </p:cNvSpPr>
          <p:nvPr>
            <p:ph type="title"/>
          </p:nvPr>
        </p:nvSpPr>
        <p:spPr>
          <a:xfrm>
            <a:off x="381000" y="609600"/>
            <a:ext cx="8229600" cy="685800"/>
          </a:xfrm>
        </p:spPr>
        <p:txBody>
          <a:bodyPr/>
          <a:lstStyle/>
          <a:p>
            <a:r>
              <a:rPr lang="en-US" smtClean="0"/>
              <a:t>The Virtual Community Reception Center (vCRC)</a:t>
            </a:r>
            <a:endParaRPr lang="en-US" sz="2400" smtClean="0"/>
          </a:p>
        </p:txBody>
      </p:sp>
      <p:sp>
        <p:nvSpPr>
          <p:cNvPr id="51203" name="Content Placeholder 6"/>
          <p:cNvSpPr>
            <a:spLocks noGrp="1"/>
          </p:cNvSpPr>
          <p:nvPr>
            <p:ph idx="1"/>
          </p:nvPr>
        </p:nvSpPr>
        <p:spPr>
          <a:xfrm>
            <a:off x="304800" y="1905000"/>
            <a:ext cx="4876800" cy="4191000"/>
          </a:xfrm>
        </p:spPr>
        <p:txBody>
          <a:bodyPr/>
          <a:lstStyle/>
          <a:p>
            <a:r>
              <a:rPr lang="en-US" smtClean="0">
                <a:solidFill>
                  <a:schemeClr val="tx1"/>
                </a:solidFill>
              </a:rPr>
              <a:t>Web-based training</a:t>
            </a:r>
          </a:p>
          <a:p>
            <a:r>
              <a:rPr lang="en-US" smtClean="0">
                <a:solidFill>
                  <a:schemeClr val="tx1"/>
                </a:solidFill>
              </a:rPr>
              <a:t>Animated exploration area</a:t>
            </a:r>
          </a:p>
          <a:p>
            <a:r>
              <a:rPr lang="en-US" smtClean="0">
                <a:solidFill>
                  <a:schemeClr val="tx1"/>
                </a:solidFill>
              </a:rPr>
              <a:t>Interactive flow diagram</a:t>
            </a:r>
          </a:p>
          <a:p>
            <a:r>
              <a:rPr lang="en-US" smtClean="0">
                <a:solidFill>
                  <a:schemeClr val="tx1"/>
                </a:solidFill>
              </a:rPr>
              <a:t>Embedded video segments</a:t>
            </a:r>
          </a:p>
          <a:p>
            <a:r>
              <a:rPr lang="en-US" smtClean="0">
                <a:solidFill>
                  <a:schemeClr val="tx1"/>
                </a:solidFill>
              </a:rPr>
              <a:t>Supporting resources </a:t>
            </a:r>
          </a:p>
          <a:p>
            <a:pPr lvl="1">
              <a:buSzTx/>
            </a:pPr>
            <a:r>
              <a:rPr lang="en-US" smtClean="0">
                <a:solidFill>
                  <a:schemeClr val="tx1"/>
                </a:solidFill>
              </a:rPr>
              <a:t>Job Action Sheets</a:t>
            </a:r>
          </a:p>
          <a:p>
            <a:pPr lvl="1">
              <a:buSzTx/>
            </a:pPr>
            <a:r>
              <a:rPr lang="en-US" smtClean="0">
                <a:solidFill>
                  <a:schemeClr val="tx1"/>
                </a:solidFill>
              </a:rPr>
              <a:t>Forms</a:t>
            </a:r>
          </a:p>
          <a:p>
            <a:pPr lvl="1">
              <a:buSzTx/>
            </a:pPr>
            <a:r>
              <a:rPr lang="en-US" smtClean="0">
                <a:solidFill>
                  <a:schemeClr val="tx1"/>
                </a:solidFill>
              </a:rPr>
              <a:t>customizable for jurisdiction</a:t>
            </a:r>
          </a:p>
          <a:p>
            <a:pPr lvl="1">
              <a:buSzTx/>
            </a:pPr>
            <a:endParaRPr lang="en-US" smtClean="0">
              <a:solidFill>
                <a:schemeClr val="tx1"/>
              </a:solidFill>
            </a:endParaRPr>
          </a:p>
        </p:txBody>
      </p:sp>
      <p:sp>
        <p:nvSpPr>
          <p:cNvPr id="51204" name="Text Placeholder 7"/>
          <p:cNvSpPr>
            <a:spLocks noGrp="1"/>
          </p:cNvSpPr>
          <p:nvPr>
            <p:ph type="body" sz="quarter" idx="10"/>
          </p:nvPr>
        </p:nvSpPr>
        <p:spPr>
          <a:xfrm>
            <a:off x="457200" y="5715000"/>
            <a:ext cx="8229600" cy="609600"/>
          </a:xfrm>
        </p:spPr>
        <p:txBody>
          <a:bodyPr/>
          <a:lstStyle/>
          <a:p>
            <a:pPr algn="ctr"/>
            <a:r>
              <a:rPr lang="en-US" sz="2400" smtClean="0">
                <a:hlinkClick r:id="rId4"/>
              </a:rPr>
              <a:t>www.emergency.cdc.gov/radiation/crc/vcrc</a:t>
            </a:r>
            <a:endParaRPr lang="en-US" sz="2400" smtClean="0"/>
          </a:p>
          <a:p>
            <a:pPr algn="ctr"/>
            <a:endParaRPr lang="en-US" sz="240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z="4000" b="1" smtClean="0"/>
              <a:t>Population Monitoring Guidance</a:t>
            </a:r>
          </a:p>
        </p:txBody>
      </p:sp>
      <p:pic>
        <p:nvPicPr>
          <p:cNvPr id="191493" name="Picture 5"/>
          <p:cNvPicPr>
            <a:picLocks noGrp="1" noChangeAspect="1" noChangeArrowheads="1"/>
          </p:cNvPicPr>
          <p:nvPr>
            <p:ph sz="half" idx="2"/>
          </p:nvPr>
        </p:nvPicPr>
        <p:blipFill>
          <a:blip r:embed="rId3"/>
          <a:srcRect/>
          <a:stretch>
            <a:fillRect/>
          </a:stretch>
        </p:blipFill>
        <p:spPr>
          <a:xfrm>
            <a:off x="2590800" y="1174750"/>
            <a:ext cx="3846513" cy="4884738"/>
          </a:xfrm>
          <a:effectLst>
            <a:outerShdw dist="35921" dir="2700000" algn="ctr" rotWithShape="0">
              <a:schemeClr val="bg2"/>
            </a:outerShdw>
          </a:effectLst>
        </p:spPr>
      </p:pic>
      <p:sp>
        <p:nvSpPr>
          <p:cNvPr id="8" name="TextBox 7"/>
          <p:cNvSpPr txBox="1"/>
          <p:nvPr/>
        </p:nvSpPr>
        <p:spPr>
          <a:xfrm>
            <a:off x="782638" y="6091238"/>
            <a:ext cx="7924800" cy="646112"/>
          </a:xfrm>
          <a:prstGeom prst="rect">
            <a:avLst/>
          </a:prstGeom>
          <a:noFill/>
        </p:spPr>
        <p:txBody>
          <a:bodyPr>
            <a:spAutoFit/>
          </a:bodyPr>
          <a:lstStyle/>
          <a:p>
            <a:pPr algn="ctr" fontAlgn="auto">
              <a:spcBef>
                <a:spcPts val="0"/>
              </a:spcBef>
              <a:spcAft>
                <a:spcPts val="0"/>
              </a:spcAft>
              <a:defRPr/>
            </a:pPr>
            <a:r>
              <a:rPr lang="en-US" dirty="0">
                <a:solidFill>
                  <a:schemeClr val="accent2">
                    <a:lumMod val="75000"/>
                  </a:schemeClr>
                </a:solidFill>
                <a:latin typeface="+mn-lt"/>
              </a:rPr>
              <a:t>http://emergency.cdc.gov/radiation/pdf/population-monitoring-guide.pdf</a:t>
            </a:r>
          </a:p>
          <a:p>
            <a:pPr algn="ctr" fontAlgn="auto">
              <a:spcBef>
                <a:spcPts val="0"/>
              </a:spcBef>
              <a:spcAft>
                <a:spcPts val="0"/>
              </a:spcAft>
              <a:defRPr/>
            </a:pPr>
            <a:endParaRPr lang="en-US" dirty="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447800" y="152400"/>
            <a:ext cx="5440363" cy="838200"/>
          </a:xfrm>
        </p:spPr>
        <p:txBody>
          <a:bodyPr/>
          <a:lstStyle/>
          <a:p>
            <a:r>
              <a:rPr lang="en-US" smtClean="0"/>
              <a:t>Volunteer Response</a:t>
            </a:r>
          </a:p>
        </p:txBody>
      </p:sp>
      <p:sp>
        <p:nvSpPr>
          <p:cNvPr id="3" name="Content Placeholder 2"/>
          <p:cNvSpPr>
            <a:spLocks noGrp="1"/>
          </p:cNvSpPr>
          <p:nvPr>
            <p:ph idx="1"/>
          </p:nvPr>
        </p:nvSpPr>
        <p:spPr>
          <a:xfrm>
            <a:off x="228600" y="1524000"/>
            <a:ext cx="4800600" cy="3962400"/>
          </a:xfrm>
        </p:spPr>
        <p:txBody>
          <a:bodyPr rtlCol="0">
            <a:normAutofit fontScale="62500" lnSpcReduction="20000"/>
          </a:bodyPr>
          <a:lstStyle/>
          <a:p>
            <a:pPr marL="0" indent="0" fontAlgn="auto">
              <a:spcAft>
                <a:spcPts val="0"/>
              </a:spcAft>
              <a:buFont typeface="Arial" panose="020B0604020202020204" pitchFamily="34" charset="0"/>
              <a:buNone/>
              <a:defRPr/>
            </a:pPr>
            <a:endParaRPr lang="en-US" dirty="0"/>
          </a:p>
          <a:p>
            <a:pPr marL="0" indent="0" algn="ctr" fontAlgn="auto">
              <a:spcAft>
                <a:spcPts val="0"/>
              </a:spcAft>
              <a:buFont typeface="Arial" panose="020B0604020202020204" pitchFamily="34" charset="0"/>
              <a:buNone/>
              <a:defRPr/>
            </a:pPr>
            <a:r>
              <a:rPr lang="en-US" sz="4600" dirty="0" smtClean="0"/>
              <a:t>“Self-efficacy is the primary predictor of willingness to respond.”</a:t>
            </a:r>
          </a:p>
          <a:p>
            <a:pPr marL="0" indent="0" algn="ctr" fontAlgn="auto">
              <a:spcAft>
                <a:spcPts val="0"/>
              </a:spcAft>
              <a:buFont typeface="Arial" panose="020B0604020202020204" pitchFamily="34" charset="0"/>
              <a:buNone/>
              <a:defRPr/>
            </a:pPr>
            <a:endParaRPr lang="en-US" sz="4600" dirty="0" smtClean="0"/>
          </a:p>
          <a:p>
            <a:pPr marL="0" indent="0" fontAlgn="auto">
              <a:spcAft>
                <a:spcPts val="0"/>
              </a:spcAft>
              <a:buFont typeface="Arial" panose="020B0604020202020204" pitchFamily="34" charset="0"/>
              <a:buNone/>
              <a:defRPr/>
            </a:pPr>
            <a:endParaRPr lang="en-US" dirty="0" smtClean="0"/>
          </a:p>
          <a:p>
            <a:pPr marL="457200" indent="-457200" fontAlgn="auto">
              <a:spcAft>
                <a:spcPts val="0"/>
              </a:spcAft>
              <a:buFont typeface="Arial" panose="020B0604020202020204" pitchFamily="34" charset="0"/>
              <a:buChar char="•"/>
              <a:defRPr/>
            </a:pPr>
            <a:r>
              <a:rPr lang="en-US" i="1" dirty="0" smtClean="0"/>
              <a:t>Self-efficacy</a:t>
            </a:r>
            <a:r>
              <a:rPr lang="en-US" dirty="0" smtClean="0"/>
              <a:t>: perceived ability to perform their volunteer duties</a:t>
            </a:r>
          </a:p>
          <a:p>
            <a:pPr marL="457200" indent="-457200" fontAlgn="auto">
              <a:spcAft>
                <a:spcPts val="0"/>
              </a:spcAft>
              <a:buFont typeface="Arial" panose="020B0604020202020204" pitchFamily="34" charset="0"/>
              <a:buChar char="•"/>
              <a:defRPr/>
            </a:pPr>
            <a:endParaRPr lang="en-US" dirty="0" smtClean="0"/>
          </a:p>
          <a:p>
            <a:pPr marL="457200" indent="-457200" fontAlgn="auto">
              <a:spcAft>
                <a:spcPts val="0"/>
              </a:spcAft>
              <a:buFont typeface="Arial" panose="020B0604020202020204" pitchFamily="34" charset="0"/>
              <a:buChar char="•"/>
              <a:defRPr/>
            </a:pPr>
            <a:r>
              <a:rPr lang="en-US" i="1" dirty="0" smtClean="0"/>
              <a:t>Response efficacy</a:t>
            </a:r>
            <a:r>
              <a:rPr lang="en-US" dirty="0" smtClean="0"/>
              <a:t>: their perceived impact on combating the given public health threat</a:t>
            </a:r>
            <a:endParaRPr lang="en-US" dirty="0"/>
          </a:p>
        </p:txBody>
      </p:sp>
      <p:pic>
        <p:nvPicPr>
          <p:cNvPr id="55299" name="Picture 3"/>
          <p:cNvPicPr>
            <a:picLocks noChangeAspect="1" noChangeArrowheads="1"/>
          </p:cNvPicPr>
          <p:nvPr/>
        </p:nvPicPr>
        <p:blipFill>
          <a:blip r:embed="rId3"/>
          <a:srcRect/>
          <a:stretch>
            <a:fillRect/>
          </a:stretch>
        </p:blipFill>
        <p:spPr bwMode="auto">
          <a:xfrm>
            <a:off x="5257800" y="1135063"/>
            <a:ext cx="3532188" cy="5105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686800" cy="1020763"/>
          </a:xfrm>
        </p:spPr>
        <p:txBody>
          <a:bodyPr rtlCol="0">
            <a:normAutofit/>
          </a:bodyPr>
          <a:lstStyle/>
          <a:p>
            <a:pPr fontAlgn="auto">
              <a:spcAft>
                <a:spcPts val="0"/>
              </a:spcAft>
              <a:defRPr/>
            </a:pPr>
            <a:r>
              <a:rPr lang="en-US" sz="3600" dirty="0" smtClean="0"/>
              <a:t>CBRNE</a:t>
            </a:r>
            <a:r>
              <a:rPr lang="en-US" sz="2400" dirty="0" smtClean="0"/>
              <a:t/>
            </a:r>
            <a:br>
              <a:rPr lang="en-US" sz="2400" dirty="0" smtClean="0"/>
            </a:br>
            <a:r>
              <a:rPr lang="en-US" sz="2400" dirty="0" smtClean="0"/>
              <a:t>(Chemical, Biological, </a:t>
            </a:r>
            <a:r>
              <a:rPr lang="en-US" sz="2400" u="sng" dirty="0" smtClean="0">
                <a:solidFill>
                  <a:schemeClr val="accent2">
                    <a:lumMod val="75000"/>
                  </a:schemeClr>
                </a:solidFill>
              </a:rPr>
              <a:t>Radiological</a:t>
            </a:r>
            <a:r>
              <a:rPr lang="en-US" sz="2400" dirty="0" smtClean="0">
                <a:solidFill>
                  <a:schemeClr val="accent2">
                    <a:lumMod val="75000"/>
                  </a:schemeClr>
                </a:solidFill>
              </a:rPr>
              <a:t>, </a:t>
            </a:r>
            <a:r>
              <a:rPr lang="en-US" sz="2400" u="sng" dirty="0" smtClean="0">
                <a:solidFill>
                  <a:schemeClr val="accent2">
                    <a:lumMod val="75000"/>
                  </a:schemeClr>
                </a:solidFill>
              </a:rPr>
              <a:t>Nuclear</a:t>
            </a:r>
            <a:r>
              <a:rPr lang="en-US" sz="2400" dirty="0" smtClean="0"/>
              <a:t>, Explosive)</a:t>
            </a:r>
            <a:endParaRPr lang="en-US" sz="2400" dirty="0"/>
          </a:p>
        </p:txBody>
      </p:sp>
      <p:sp>
        <p:nvSpPr>
          <p:cNvPr id="5" name="Content Placeholder 4"/>
          <p:cNvSpPr>
            <a:spLocks noGrp="1"/>
          </p:cNvSpPr>
          <p:nvPr>
            <p:ph idx="1"/>
          </p:nvPr>
        </p:nvSpPr>
        <p:spPr>
          <a:xfrm>
            <a:off x="457200" y="2133600"/>
            <a:ext cx="6096000" cy="4191000"/>
          </a:xfrm>
        </p:spPr>
        <p:txBody>
          <a:bodyPr rtlCol="0">
            <a:normAutofit/>
          </a:bodyPr>
          <a:lstStyle/>
          <a:p>
            <a:pPr marL="460375" indent="-460375" fontAlgn="auto">
              <a:spcBef>
                <a:spcPts val="0"/>
              </a:spcBef>
              <a:spcAft>
                <a:spcPts val="4800"/>
              </a:spcAft>
              <a:defRPr/>
            </a:pPr>
            <a:r>
              <a:rPr lang="en-US" sz="3200" dirty="0" smtClean="0">
                <a:solidFill>
                  <a:schemeClr val="tx1"/>
                </a:solidFill>
              </a:rPr>
              <a:t>A </a:t>
            </a:r>
            <a:r>
              <a:rPr lang="en-US" sz="3200" u="sng" dirty="0" smtClean="0">
                <a:solidFill>
                  <a:schemeClr val="accent2">
                    <a:lumMod val="75000"/>
                  </a:schemeClr>
                </a:solidFill>
              </a:rPr>
              <a:t>nuclear</a:t>
            </a:r>
            <a:r>
              <a:rPr lang="en-US" sz="3200" dirty="0" smtClean="0">
                <a:solidFill>
                  <a:schemeClr val="tx1"/>
                </a:solidFill>
              </a:rPr>
              <a:t> incident involves a nuclear detonation</a:t>
            </a:r>
          </a:p>
          <a:p>
            <a:pPr marL="460375" indent="-460375" fontAlgn="auto">
              <a:spcAft>
                <a:spcPts val="0"/>
              </a:spcAft>
              <a:defRPr/>
            </a:pPr>
            <a:r>
              <a:rPr lang="en-US" sz="3200" dirty="0" smtClean="0">
                <a:solidFill>
                  <a:schemeClr val="tx1"/>
                </a:solidFill>
              </a:rPr>
              <a:t>A </a:t>
            </a:r>
            <a:r>
              <a:rPr lang="en-US" sz="3200" u="sng" dirty="0" smtClean="0">
                <a:solidFill>
                  <a:schemeClr val="accent2">
                    <a:lumMod val="75000"/>
                  </a:schemeClr>
                </a:solidFill>
              </a:rPr>
              <a:t>radiological</a:t>
            </a:r>
            <a:r>
              <a:rPr lang="en-US" sz="3200" dirty="0" smtClean="0">
                <a:solidFill>
                  <a:schemeClr val="tx1"/>
                </a:solidFill>
              </a:rPr>
              <a:t> incident does NOT involve a nuclear detonation</a:t>
            </a:r>
          </a:p>
        </p:txBody>
      </p:sp>
      <p:pic>
        <p:nvPicPr>
          <p:cNvPr id="10" name="Picture 5" descr="180px-Nuclear_fireball"/>
          <p:cNvPicPr>
            <a:picLocks noChangeAspect="1" noChangeArrowheads="1"/>
          </p:cNvPicPr>
          <p:nvPr/>
        </p:nvPicPr>
        <p:blipFill>
          <a:blip r:embed="rId3"/>
          <a:srcRect/>
          <a:stretch>
            <a:fillRect/>
          </a:stretch>
        </p:blipFill>
        <p:spPr bwMode="auto">
          <a:xfrm>
            <a:off x="6527800" y="1981200"/>
            <a:ext cx="1981200" cy="1684338"/>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4"/>
          <a:srcRect/>
          <a:stretch>
            <a:fillRect/>
          </a:stretch>
        </p:blipFill>
        <p:spPr bwMode="auto">
          <a:xfrm>
            <a:off x="6743700" y="4114800"/>
            <a:ext cx="1600200" cy="13414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 y="323850"/>
            <a:ext cx="5257800" cy="762000"/>
          </a:xfrm>
        </p:spPr>
        <p:txBody>
          <a:bodyPr rtlCol="0">
            <a:normAutofit fontScale="90000"/>
          </a:bodyPr>
          <a:lstStyle/>
          <a:p>
            <a:pPr fontAlgn="auto">
              <a:spcAft>
                <a:spcPts val="0"/>
              </a:spcAft>
              <a:defRPr/>
            </a:pPr>
            <a:r>
              <a:rPr lang="en-US" sz="4000" dirty="0"/>
              <a:t>Great East Japan </a:t>
            </a:r>
            <a:r>
              <a:rPr lang="en-US" sz="4000" dirty="0" smtClean="0"/>
              <a:t>Earthquake 2011</a:t>
            </a:r>
          </a:p>
        </p:txBody>
      </p:sp>
      <p:sp>
        <p:nvSpPr>
          <p:cNvPr id="23554" name="Rectangle 3"/>
          <p:cNvSpPr>
            <a:spLocks noGrp="1" noChangeArrowheads="1"/>
          </p:cNvSpPr>
          <p:nvPr>
            <p:ph type="body" idx="1"/>
          </p:nvPr>
        </p:nvSpPr>
        <p:spPr>
          <a:xfrm>
            <a:off x="292100" y="1681163"/>
            <a:ext cx="4419600" cy="4687887"/>
          </a:xfrm>
        </p:spPr>
        <p:txBody>
          <a:bodyPr/>
          <a:lstStyle/>
          <a:p>
            <a:pPr>
              <a:spcAft>
                <a:spcPct val="30000"/>
              </a:spcAft>
            </a:pPr>
            <a:r>
              <a:rPr lang="en-US" sz="2800" smtClean="0"/>
              <a:t>170,000 evacuated from the 20-km radius</a:t>
            </a:r>
          </a:p>
          <a:p>
            <a:pPr>
              <a:spcAft>
                <a:spcPct val="30000"/>
              </a:spcAft>
            </a:pPr>
            <a:r>
              <a:rPr lang="en-US" sz="2800" smtClean="0"/>
              <a:t>450,000 people in 2600 evacuation centers</a:t>
            </a:r>
          </a:p>
          <a:p>
            <a:pPr>
              <a:spcAft>
                <a:spcPct val="30000"/>
              </a:spcAft>
            </a:pPr>
            <a:r>
              <a:rPr lang="en-US" sz="2800" smtClean="0"/>
              <a:t>Environmental and agricultural impact  </a:t>
            </a:r>
          </a:p>
          <a:p>
            <a:pPr>
              <a:spcAft>
                <a:spcPct val="30000"/>
              </a:spcAft>
            </a:pPr>
            <a:r>
              <a:rPr lang="en-US" sz="2800" u="sng" smtClean="0"/>
              <a:t>Psychosocial Impact</a:t>
            </a:r>
          </a:p>
        </p:txBody>
      </p:sp>
      <p:pic>
        <p:nvPicPr>
          <p:cNvPr id="23555" name="Picture 2"/>
          <p:cNvPicPr>
            <a:picLocks noChangeAspect="1" noChangeArrowheads="1"/>
          </p:cNvPicPr>
          <p:nvPr/>
        </p:nvPicPr>
        <p:blipFill>
          <a:blip r:embed="rId3"/>
          <a:srcRect/>
          <a:stretch>
            <a:fillRect/>
          </a:stretch>
        </p:blipFill>
        <p:spPr bwMode="auto">
          <a:xfrm>
            <a:off x="5875338" y="3352800"/>
            <a:ext cx="2198687" cy="3097213"/>
          </a:xfrm>
          <a:prstGeom prst="rect">
            <a:avLst/>
          </a:prstGeom>
          <a:noFill/>
          <a:ln w="9525">
            <a:noFill/>
            <a:miter lim="800000"/>
            <a:headEnd/>
            <a:tailEnd/>
          </a:ln>
        </p:spPr>
      </p:pic>
      <p:pic>
        <p:nvPicPr>
          <p:cNvPr id="23556" name="Picture 1"/>
          <p:cNvPicPr>
            <a:picLocks noChangeAspect="1"/>
          </p:cNvPicPr>
          <p:nvPr/>
        </p:nvPicPr>
        <p:blipFill>
          <a:blip r:embed="rId4"/>
          <a:srcRect/>
          <a:stretch>
            <a:fillRect/>
          </a:stretch>
        </p:blipFill>
        <p:spPr bwMode="auto">
          <a:xfrm>
            <a:off x="5029200" y="3352800"/>
            <a:ext cx="3733800" cy="3303588"/>
          </a:xfrm>
          <a:prstGeom prst="rect">
            <a:avLst/>
          </a:prstGeom>
          <a:noFill/>
          <a:ln w="9525">
            <a:noFill/>
            <a:miter lim="800000"/>
            <a:headEnd/>
            <a:tailEnd/>
          </a:ln>
        </p:spPr>
      </p:pic>
      <p:pic>
        <p:nvPicPr>
          <p:cNvPr id="23557" name="Picture 2"/>
          <p:cNvPicPr>
            <a:picLocks noChangeAspect="1"/>
          </p:cNvPicPr>
          <p:nvPr/>
        </p:nvPicPr>
        <p:blipFill>
          <a:blip r:embed="rId5"/>
          <a:srcRect/>
          <a:stretch>
            <a:fillRect/>
          </a:stretch>
        </p:blipFill>
        <p:spPr bwMode="auto">
          <a:xfrm>
            <a:off x="6243638" y="1235075"/>
            <a:ext cx="1462087" cy="892175"/>
          </a:xfrm>
          <a:prstGeom prst="rect">
            <a:avLst/>
          </a:prstGeom>
          <a:noFill/>
          <a:ln w="9525">
            <a:noFill/>
            <a:miter lim="800000"/>
            <a:headEnd/>
            <a:tailEnd/>
          </a:ln>
        </p:spPr>
      </p:pic>
      <p:pic>
        <p:nvPicPr>
          <p:cNvPr id="23558" name="Picture 3"/>
          <p:cNvPicPr>
            <a:picLocks noChangeAspect="1"/>
          </p:cNvPicPr>
          <p:nvPr/>
        </p:nvPicPr>
        <p:blipFill>
          <a:blip r:embed="rId6"/>
          <a:srcRect/>
          <a:stretch>
            <a:fillRect/>
          </a:stretch>
        </p:blipFill>
        <p:spPr bwMode="auto">
          <a:xfrm>
            <a:off x="4745038" y="520700"/>
            <a:ext cx="4398962" cy="2690813"/>
          </a:xfrm>
          <a:prstGeom prst="rect">
            <a:avLst/>
          </a:prstGeom>
          <a:noFill/>
          <a:ln w="9525">
            <a:noFill/>
            <a:miter lim="800000"/>
            <a:headEnd/>
            <a:tailEnd/>
          </a:ln>
        </p:spPr>
      </p:pic>
      <p:sp>
        <p:nvSpPr>
          <p:cNvPr id="23559" name="TextBox 4"/>
          <p:cNvSpPr txBox="1">
            <a:spLocks noChangeArrowheads="1"/>
          </p:cNvSpPr>
          <p:nvPr/>
        </p:nvSpPr>
        <p:spPr bwMode="auto">
          <a:xfrm>
            <a:off x="5334000" y="520700"/>
            <a:ext cx="2895600" cy="369888"/>
          </a:xfrm>
          <a:prstGeom prst="rect">
            <a:avLst/>
          </a:prstGeom>
          <a:noFill/>
          <a:ln w="9525">
            <a:noFill/>
            <a:miter lim="800000"/>
            <a:headEnd/>
            <a:tailEnd/>
          </a:ln>
        </p:spPr>
        <p:txBody>
          <a:bodyPr>
            <a:spAutoFit/>
          </a:bodyPr>
          <a:lstStyle/>
          <a:p>
            <a:pPr algn="ctr"/>
            <a:r>
              <a:rPr lang="en-US">
                <a:latin typeface="Calibri" pitchFamily="34" charset="0"/>
              </a:rPr>
              <a:t>Fukushima Daiichi</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228600"/>
            <a:ext cx="8686800" cy="990600"/>
          </a:xfrm>
        </p:spPr>
        <p:txBody>
          <a:bodyPr/>
          <a:lstStyle/>
          <a:p>
            <a:r>
              <a:rPr lang="en-US" sz="3200" smtClean="0"/>
              <a:t>Monitoring at Shelters &amp; Reception Centers</a:t>
            </a:r>
            <a:br>
              <a:rPr lang="en-US" sz="3200" smtClean="0"/>
            </a:br>
            <a:r>
              <a:rPr lang="en-US" sz="2400" smtClean="0"/>
              <a:t>Japan 2011</a:t>
            </a:r>
          </a:p>
        </p:txBody>
      </p:sp>
      <p:pic>
        <p:nvPicPr>
          <p:cNvPr id="25602" name="Picture 4" descr="\\cdc.gov\private\M311\asa4\0 Fukushima March 2011\94f41df6679c3ff7d228896f2c8f75e1.jpg"/>
          <p:cNvPicPr>
            <a:picLocks noChangeAspect="1" noChangeArrowheads="1"/>
          </p:cNvPicPr>
          <p:nvPr/>
        </p:nvPicPr>
        <p:blipFill>
          <a:blip r:embed="rId3"/>
          <a:srcRect/>
          <a:stretch>
            <a:fillRect/>
          </a:stretch>
        </p:blipFill>
        <p:spPr bwMode="auto">
          <a:xfrm>
            <a:off x="838200" y="4686300"/>
            <a:ext cx="3733800" cy="1714500"/>
          </a:xfrm>
          <a:prstGeom prst="rect">
            <a:avLst/>
          </a:prstGeom>
          <a:noFill/>
          <a:ln w="9525">
            <a:noFill/>
            <a:miter lim="800000"/>
            <a:headEnd/>
            <a:tailEnd/>
          </a:ln>
        </p:spPr>
      </p:pic>
      <p:pic>
        <p:nvPicPr>
          <p:cNvPr id="25603" name="Picture 2" descr="\\cdc.gov\private\M311\asa4\0 Fukushima March 2011\monitoring line.jpg"/>
          <p:cNvPicPr>
            <a:picLocks noChangeAspect="1" noChangeArrowheads="1"/>
          </p:cNvPicPr>
          <p:nvPr/>
        </p:nvPicPr>
        <p:blipFill>
          <a:blip r:embed="rId4"/>
          <a:srcRect/>
          <a:stretch>
            <a:fillRect/>
          </a:stretch>
        </p:blipFill>
        <p:spPr bwMode="auto">
          <a:xfrm>
            <a:off x="5257800" y="4000500"/>
            <a:ext cx="3429000" cy="2400300"/>
          </a:xfrm>
          <a:prstGeom prst="rect">
            <a:avLst/>
          </a:prstGeom>
          <a:noFill/>
          <a:ln w="9525">
            <a:noFill/>
            <a:miter lim="800000"/>
            <a:headEnd/>
            <a:tailEnd/>
          </a:ln>
        </p:spPr>
      </p:pic>
      <p:pic>
        <p:nvPicPr>
          <p:cNvPr id="25604" name="Picture 3" descr="\\cdc.gov\private\M311\asa4\0 Fukushima March 2011\monitoring at testing center.jpg"/>
          <p:cNvPicPr>
            <a:picLocks noChangeAspect="1" noChangeArrowheads="1"/>
          </p:cNvPicPr>
          <p:nvPr/>
        </p:nvPicPr>
        <p:blipFill>
          <a:blip r:embed="rId5"/>
          <a:srcRect/>
          <a:stretch>
            <a:fillRect/>
          </a:stretch>
        </p:blipFill>
        <p:spPr bwMode="auto">
          <a:xfrm>
            <a:off x="5257800" y="1752600"/>
            <a:ext cx="3543300" cy="1949450"/>
          </a:xfrm>
          <a:prstGeom prst="rect">
            <a:avLst/>
          </a:prstGeom>
          <a:noFill/>
          <a:ln w="9525">
            <a:noFill/>
            <a:miter lim="800000"/>
            <a:headEnd/>
            <a:tailEnd/>
          </a:ln>
        </p:spPr>
      </p:pic>
      <p:pic>
        <p:nvPicPr>
          <p:cNvPr id="25605" name="Picture 6" descr="\\cdc.gov\private\M311\asa4\0 Fukushima March 2011\shelter 2.jpg"/>
          <p:cNvPicPr>
            <a:picLocks noChangeAspect="1" noChangeArrowheads="1"/>
          </p:cNvPicPr>
          <p:nvPr/>
        </p:nvPicPr>
        <p:blipFill>
          <a:blip r:embed="rId6"/>
          <a:srcRect/>
          <a:stretch>
            <a:fillRect/>
          </a:stretch>
        </p:blipFill>
        <p:spPr bwMode="auto">
          <a:xfrm>
            <a:off x="381000" y="1524000"/>
            <a:ext cx="4681538" cy="3122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A Nuclear Incident</a:t>
            </a:r>
          </a:p>
        </p:txBody>
      </p:sp>
      <p:sp>
        <p:nvSpPr>
          <p:cNvPr id="27650" name="Content Placeholder 2"/>
          <p:cNvSpPr>
            <a:spLocks noGrp="1"/>
          </p:cNvSpPr>
          <p:nvPr>
            <p:ph idx="1"/>
          </p:nvPr>
        </p:nvSpPr>
        <p:spPr/>
        <p:txBody>
          <a:bodyPr/>
          <a:lstStyle/>
          <a:p>
            <a:r>
              <a:rPr lang="en-US" smtClean="0"/>
              <a:t>Improvised Nuclear Device (IND)</a:t>
            </a:r>
          </a:p>
          <a:p>
            <a:pPr lvl="1"/>
            <a:r>
              <a:rPr lang="en-US" smtClean="0"/>
              <a:t>Different from Strategic Nuclear Weapon</a:t>
            </a:r>
          </a:p>
          <a:p>
            <a:endParaRPr lang="en-US" smtClean="0"/>
          </a:p>
          <a:p>
            <a:r>
              <a:rPr lang="en-US" smtClean="0"/>
              <a:t>Example: </a:t>
            </a:r>
          </a:p>
        </p:txBody>
      </p:sp>
      <p:pic>
        <p:nvPicPr>
          <p:cNvPr id="27651" name="Picture 2"/>
          <p:cNvPicPr>
            <a:picLocks noChangeAspect="1" noChangeArrowheads="1"/>
          </p:cNvPicPr>
          <p:nvPr/>
        </p:nvPicPr>
        <p:blipFill>
          <a:blip r:embed="rId2"/>
          <a:srcRect/>
          <a:stretch>
            <a:fillRect/>
          </a:stretch>
        </p:blipFill>
        <p:spPr bwMode="auto">
          <a:xfrm>
            <a:off x="3505200" y="3505200"/>
            <a:ext cx="3200400" cy="25574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62000"/>
            <a:ext cx="8229600" cy="1143000"/>
          </a:xfrm>
        </p:spPr>
        <p:txBody>
          <a:bodyPr/>
          <a:lstStyle/>
          <a:p>
            <a:r>
              <a:rPr lang="en-US" sz="4000" smtClean="0"/>
              <a:t>Damage Zones and Fallout Pattern</a:t>
            </a:r>
          </a:p>
        </p:txBody>
      </p:sp>
      <p:pic>
        <p:nvPicPr>
          <p:cNvPr id="28674" name="Picture 2"/>
          <p:cNvPicPr>
            <a:picLocks noChangeAspect="1" noChangeArrowheads="1"/>
          </p:cNvPicPr>
          <p:nvPr/>
        </p:nvPicPr>
        <p:blipFill>
          <a:blip r:embed="rId2"/>
          <a:srcRect/>
          <a:stretch>
            <a:fillRect/>
          </a:stretch>
        </p:blipFill>
        <p:spPr bwMode="auto">
          <a:xfrm>
            <a:off x="457200" y="2057400"/>
            <a:ext cx="8274050" cy="3733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590800"/>
            <a:ext cx="8229600" cy="1143000"/>
          </a:xfrm>
        </p:spPr>
        <p:txBody>
          <a:bodyPr/>
          <a:lstStyle/>
          <a:p>
            <a:r>
              <a:rPr lang="en-US" smtClean="0"/>
              <a:t>Public Health Response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33400" y="304800"/>
            <a:ext cx="7772400" cy="868363"/>
          </a:xfrm>
        </p:spPr>
        <p:txBody>
          <a:bodyPr rtlCol="0">
            <a:normAutofit fontScale="90000"/>
          </a:bodyPr>
          <a:lstStyle/>
          <a:p>
            <a:pPr fontAlgn="auto">
              <a:spcAft>
                <a:spcPts val="0"/>
              </a:spcAft>
              <a:defRPr/>
            </a:pPr>
            <a:r>
              <a:rPr lang="en-US" sz="3200" dirty="0" smtClean="0"/>
              <a:t>Public Health Functions After</a:t>
            </a:r>
            <a:br>
              <a:rPr lang="en-US" sz="3200" dirty="0" smtClean="0"/>
            </a:br>
            <a:r>
              <a:rPr lang="en-US" sz="3200" i="1" dirty="0" smtClean="0">
                <a:solidFill>
                  <a:schemeClr val="accent6">
                    <a:lumMod val="75000"/>
                  </a:schemeClr>
                </a:solidFill>
              </a:rPr>
              <a:t>Any</a:t>
            </a:r>
            <a:r>
              <a:rPr lang="en-US" sz="3200" dirty="0" smtClean="0"/>
              <a:t> Disaster</a:t>
            </a:r>
          </a:p>
        </p:txBody>
      </p:sp>
      <p:sp>
        <p:nvSpPr>
          <p:cNvPr id="30722" name="Rectangle 3"/>
          <p:cNvSpPr>
            <a:spLocks noGrp="1" noChangeArrowheads="1"/>
          </p:cNvSpPr>
          <p:nvPr>
            <p:ph type="body" sz="half" idx="4294967295"/>
          </p:nvPr>
        </p:nvSpPr>
        <p:spPr>
          <a:xfrm>
            <a:off x="381000" y="1676400"/>
            <a:ext cx="4191000" cy="4535488"/>
          </a:xfrm>
        </p:spPr>
        <p:txBody>
          <a:bodyPr/>
          <a:lstStyle/>
          <a:p>
            <a:pPr>
              <a:lnSpc>
                <a:spcPct val="80000"/>
              </a:lnSpc>
              <a:spcBef>
                <a:spcPts val="1200"/>
              </a:spcBef>
              <a:buClr>
                <a:schemeClr val="tx1"/>
              </a:buClr>
              <a:buSzPct val="50000"/>
              <a:buFont typeface="Wingdings" pitchFamily="2" charset="2"/>
              <a:buChar char="q"/>
            </a:pPr>
            <a:r>
              <a:rPr lang="en-US" sz="2400" smtClean="0"/>
              <a:t>Rapid assessment of health and medical needs</a:t>
            </a:r>
          </a:p>
          <a:p>
            <a:pPr>
              <a:lnSpc>
                <a:spcPct val="80000"/>
              </a:lnSpc>
              <a:spcBef>
                <a:spcPts val="1200"/>
              </a:spcBef>
              <a:buClr>
                <a:schemeClr val="tx1"/>
              </a:buClr>
              <a:buSzPct val="50000"/>
              <a:buFont typeface="Wingdings" pitchFamily="2" charset="2"/>
              <a:buChar char="q"/>
            </a:pPr>
            <a:r>
              <a:rPr lang="en-US" sz="2400" smtClean="0"/>
              <a:t>Sheltering and housing, mass care safety</a:t>
            </a:r>
          </a:p>
          <a:p>
            <a:pPr>
              <a:lnSpc>
                <a:spcPct val="80000"/>
              </a:lnSpc>
              <a:spcBef>
                <a:spcPts val="1200"/>
              </a:spcBef>
              <a:buClr>
                <a:schemeClr val="tx1"/>
              </a:buClr>
              <a:buSzPct val="50000"/>
              <a:buFont typeface="Wingdings" pitchFamily="2" charset="2"/>
              <a:buChar char="q"/>
            </a:pPr>
            <a:r>
              <a:rPr lang="en-US" sz="2400" smtClean="0"/>
              <a:t>Injury and illness surveillance</a:t>
            </a:r>
          </a:p>
          <a:p>
            <a:pPr>
              <a:lnSpc>
                <a:spcPct val="80000"/>
              </a:lnSpc>
              <a:spcBef>
                <a:spcPts val="1200"/>
              </a:spcBef>
              <a:buClr>
                <a:schemeClr val="tx1"/>
              </a:buClr>
              <a:buSzPct val="50000"/>
              <a:buFont typeface="Wingdings" pitchFamily="2" charset="2"/>
              <a:buChar char="q"/>
            </a:pPr>
            <a:r>
              <a:rPr lang="en-US" sz="2400" smtClean="0"/>
              <a:t>Potable water, safe food, sanitation and hygiene</a:t>
            </a:r>
          </a:p>
          <a:p>
            <a:pPr>
              <a:lnSpc>
                <a:spcPct val="80000"/>
              </a:lnSpc>
              <a:spcBef>
                <a:spcPts val="1200"/>
              </a:spcBef>
              <a:buClr>
                <a:schemeClr val="tx1"/>
              </a:buClr>
              <a:buSzPct val="50000"/>
              <a:buFont typeface="Wingdings" pitchFamily="2" charset="2"/>
              <a:buChar char="q"/>
            </a:pPr>
            <a:r>
              <a:rPr lang="en-US" sz="2400" smtClean="0"/>
              <a:t>Vector control</a:t>
            </a:r>
          </a:p>
          <a:p>
            <a:pPr>
              <a:lnSpc>
                <a:spcPct val="80000"/>
              </a:lnSpc>
              <a:spcBef>
                <a:spcPts val="1200"/>
              </a:spcBef>
              <a:buClr>
                <a:schemeClr val="tx1"/>
              </a:buClr>
              <a:buSzPct val="50000"/>
              <a:buFont typeface="Wingdings" pitchFamily="2" charset="2"/>
              <a:buChar char="q"/>
            </a:pPr>
            <a:r>
              <a:rPr lang="en-US" sz="2400" smtClean="0"/>
              <a:t>Solid waste, waste water management</a:t>
            </a:r>
          </a:p>
          <a:p>
            <a:pPr>
              <a:lnSpc>
                <a:spcPct val="80000"/>
              </a:lnSpc>
              <a:spcBef>
                <a:spcPts val="1200"/>
              </a:spcBef>
              <a:buClr>
                <a:schemeClr val="tx1"/>
              </a:buClr>
              <a:buSzPct val="50000"/>
              <a:buFont typeface="Wingdings" pitchFamily="2" charset="2"/>
              <a:buChar char="q"/>
            </a:pPr>
            <a:r>
              <a:rPr lang="en-US" sz="2400" smtClean="0"/>
              <a:t>Hazardous material disposal</a:t>
            </a:r>
          </a:p>
        </p:txBody>
      </p:sp>
      <p:sp>
        <p:nvSpPr>
          <p:cNvPr id="30723" name="Rectangle 4"/>
          <p:cNvSpPr>
            <a:spLocks noGrp="1" noChangeArrowheads="1"/>
          </p:cNvSpPr>
          <p:nvPr>
            <p:ph type="body" sz="half" idx="4294967295"/>
          </p:nvPr>
        </p:nvSpPr>
        <p:spPr>
          <a:xfrm>
            <a:off x="4683125" y="1687513"/>
            <a:ext cx="4267200" cy="4724400"/>
          </a:xfrm>
        </p:spPr>
        <p:txBody>
          <a:bodyPr/>
          <a:lstStyle/>
          <a:p>
            <a:pPr>
              <a:lnSpc>
                <a:spcPct val="80000"/>
              </a:lnSpc>
              <a:spcBef>
                <a:spcPts val="1200"/>
              </a:spcBef>
              <a:buClr>
                <a:schemeClr val="tx1"/>
              </a:buClr>
              <a:buSzPct val="50000"/>
              <a:buFont typeface="Wingdings" pitchFamily="2" charset="2"/>
              <a:buChar char="q"/>
            </a:pPr>
            <a:r>
              <a:rPr lang="en-US" sz="2400" smtClean="0"/>
              <a:t>Registry</a:t>
            </a:r>
          </a:p>
          <a:p>
            <a:pPr>
              <a:lnSpc>
                <a:spcPct val="80000"/>
              </a:lnSpc>
              <a:spcBef>
                <a:spcPts val="1200"/>
              </a:spcBef>
              <a:buClr>
                <a:schemeClr val="tx1"/>
              </a:buClr>
              <a:buSzPct val="50000"/>
              <a:buFont typeface="Wingdings" pitchFamily="2" charset="2"/>
              <a:buChar char="q"/>
            </a:pPr>
            <a:r>
              <a:rPr lang="en-US" sz="2400" smtClean="0"/>
              <a:t>Handling of the deceased </a:t>
            </a:r>
          </a:p>
          <a:p>
            <a:pPr>
              <a:lnSpc>
                <a:spcPct val="80000"/>
              </a:lnSpc>
              <a:spcBef>
                <a:spcPts val="1200"/>
              </a:spcBef>
              <a:buClr>
                <a:schemeClr val="tx1"/>
              </a:buClr>
              <a:buSzPct val="50000"/>
              <a:buFont typeface="Wingdings" pitchFamily="2" charset="2"/>
              <a:buChar char="q"/>
            </a:pPr>
            <a:r>
              <a:rPr lang="en-US" sz="2400" smtClean="0"/>
              <a:t>Rumor control</a:t>
            </a:r>
          </a:p>
          <a:p>
            <a:pPr>
              <a:lnSpc>
                <a:spcPct val="80000"/>
              </a:lnSpc>
              <a:spcBef>
                <a:spcPts val="1200"/>
              </a:spcBef>
              <a:buClr>
                <a:schemeClr val="tx1"/>
              </a:buClr>
              <a:buSzPct val="50000"/>
              <a:buFont typeface="Wingdings" pitchFamily="2" charset="2"/>
              <a:buChar char="q"/>
            </a:pPr>
            <a:r>
              <a:rPr lang="en-US" sz="2400" smtClean="0"/>
              <a:t>Public service announcements</a:t>
            </a:r>
          </a:p>
          <a:p>
            <a:pPr>
              <a:lnSpc>
                <a:spcPct val="80000"/>
              </a:lnSpc>
              <a:spcBef>
                <a:spcPts val="1200"/>
              </a:spcBef>
              <a:buClr>
                <a:schemeClr val="tx1"/>
              </a:buClr>
              <a:buSzPct val="50000"/>
              <a:buFont typeface="Wingdings" pitchFamily="2" charset="2"/>
              <a:buChar char="q"/>
            </a:pPr>
            <a:endParaRPr lang="en-US" sz="2400" smtClean="0"/>
          </a:p>
          <a:p>
            <a:pPr>
              <a:lnSpc>
                <a:spcPct val="80000"/>
              </a:lnSpc>
              <a:spcBef>
                <a:spcPts val="1200"/>
              </a:spcBef>
              <a:buClr>
                <a:schemeClr val="tx1"/>
              </a:buClr>
              <a:buSzPct val="50000"/>
              <a:buFont typeface="Wingdings" pitchFamily="2" charset="2"/>
              <a:buChar char="q"/>
            </a:pPr>
            <a:endParaRPr lang="en-US" sz="2400" smtClean="0"/>
          </a:p>
          <a:p>
            <a:pPr>
              <a:lnSpc>
                <a:spcPct val="80000"/>
              </a:lnSpc>
              <a:spcBef>
                <a:spcPts val="1200"/>
              </a:spcBef>
              <a:buClr>
                <a:schemeClr val="tx1"/>
              </a:buClr>
              <a:buSzPct val="50000"/>
              <a:buFont typeface="Wingdings" pitchFamily="2" charset="2"/>
              <a:buChar char="q"/>
            </a:pPr>
            <a:endParaRPr lang="en-US" sz="2400" smtClean="0"/>
          </a:p>
        </p:txBody>
      </p:sp>
      <p:pic>
        <p:nvPicPr>
          <p:cNvPr id="30724" name="Picture 1"/>
          <p:cNvPicPr>
            <a:picLocks noChangeAspect="1"/>
          </p:cNvPicPr>
          <p:nvPr/>
        </p:nvPicPr>
        <p:blipFill>
          <a:blip r:embed="rId3"/>
          <a:srcRect/>
          <a:stretch>
            <a:fillRect/>
          </a:stretch>
        </p:blipFill>
        <p:spPr bwMode="auto">
          <a:xfrm>
            <a:off x="4800600" y="3810000"/>
            <a:ext cx="3733800" cy="279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657</Words>
  <Application>Microsoft Office PowerPoint</Application>
  <PresentationFormat>On-screen Show (4:3)</PresentationFormat>
  <Paragraphs>127</Paragraphs>
  <Slides>22</Slides>
  <Notes>17</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22</vt:i4>
      </vt:variant>
    </vt:vector>
  </HeadingPairs>
  <TitlesOfParts>
    <vt:vector size="30" baseType="lpstr">
      <vt:lpstr>Calibri</vt:lpstr>
      <vt:lpstr>Arial</vt:lpstr>
      <vt:lpstr>Wingdings</vt:lpstr>
      <vt:lpstr>Myriad Web Pro</vt:lpstr>
      <vt:lpstr>Osaka</vt:lpstr>
      <vt:lpstr>Office Theme</vt:lpstr>
      <vt:lpstr>Office Theme</vt:lpstr>
      <vt:lpstr>Office Theme</vt:lpstr>
      <vt:lpstr>Preparing for Radiation Incidents &amp; Need for Volunteers</vt:lpstr>
      <vt:lpstr>Topics</vt:lpstr>
      <vt:lpstr>CBRNE (Chemical, Biological, Radiological, Nuclear, Explosive)</vt:lpstr>
      <vt:lpstr>Great East Japan Earthquake 2011</vt:lpstr>
      <vt:lpstr>Monitoring at Shelters &amp; Reception Centers Japan 2011</vt:lpstr>
      <vt:lpstr>A Nuclear Incident</vt:lpstr>
      <vt:lpstr>Damage Zones and Fallout Pattern</vt:lpstr>
      <vt:lpstr>Public Health Response</vt:lpstr>
      <vt:lpstr>Public Health Functions After Any Disaster</vt:lpstr>
      <vt:lpstr>Slide 10</vt:lpstr>
      <vt:lpstr>Affected Communities after Hurricane Katrina</vt:lpstr>
      <vt:lpstr>Local Response</vt:lpstr>
      <vt:lpstr>Slide 13</vt:lpstr>
      <vt:lpstr>National Response Framework Nuclear/Radiological Incident Annex</vt:lpstr>
      <vt:lpstr>Community Reception Center (CRC)</vt:lpstr>
      <vt:lpstr>Radiation Response Volunteer Corps</vt:lpstr>
      <vt:lpstr>Georgia MRC GEM– July 2009 Peachtree Ridge High School</vt:lpstr>
      <vt:lpstr>Orlando, Florida CRC - July 2011 Cypress Creek High School</vt:lpstr>
      <vt:lpstr>Kansas City, KS - September 2012 Kansas National Guard Armory</vt:lpstr>
      <vt:lpstr>The Virtual Community Reception Center (vCRC)</vt:lpstr>
      <vt:lpstr>Population Monitoring Guidance</vt:lpstr>
      <vt:lpstr>Volunteer Response</vt:lpstr>
    </vt:vector>
  </TitlesOfParts>
  <Company>Centers for Disease Control and Prevention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Radiation Incidents &amp; Need for Volunteers</dc:title>
  <dc:creator>Ansari, Armin (CDC/ONDIEH/NCEH)</dc:creator>
  <cp:lastModifiedBy>bekagey</cp:lastModifiedBy>
  <cp:revision>24</cp:revision>
  <cp:lastPrinted>2013-11-13T19:11:13Z</cp:lastPrinted>
  <dcterms:created xsi:type="dcterms:W3CDTF">2013-11-13T12:16:39Z</dcterms:created>
  <dcterms:modified xsi:type="dcterms:W3CDTF">2013-11-16T03:02:27Z</dcterms:modified>
</cp:coreProperties>
</file>