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  <p:sldMasterId id="2147483704" r:id="rId2"/>
  </p:sldMasterIdLst>
  <p:notesMasterIdLst>
    <p:notesMasterId r:id="rId27"/>
  </p:notesMasterIdLst>
  <p:sldIdLst>
    <p:sldId id="333" r:id="rId3"/>
    <p:sldId id="342" r:id="rId4"/>
    <p:sldId id="401" r:id="rId5"/>
    <p:sldId id="394" r:id="rId6"/>
    <p:sldId id="395" r:id="rId7"/>
    <p:sldId id="396" r:id="rId8"/>
    <p:sldId id="402" r:id="rId9"/>
    <p:sldId id="407" r:id="rId10"/>
    <p:sldId id="306" r:id="rId11"/>
    <p:sldId id="308" r:id="rId12"/>
    <p:sldId id="398" r:id="rId13"/>
    <p:sldId id="325" r:id="rId14"/>
    <p:sldId id="399" r:id="rId15"/>
    <p:sldId id="374" r:id="rId16"/>
    <p:sldId id="397" r:id="rId17"/>
    <p:sldId id="403" r:id="rId18"/>
    <p:sldId id="383" r:id="rId19"/>
    <p:sldId id="385" r:id="rId20"/>
    <p:sldId id="404" r:id="rId21"/>
    <p:sldId id="329" r:id="rId22"/>
    <p:sldId id="328" r:id="rId23"/>
    <p:sldId id="405" r:id="rId24"/>
    <p:sldId id="330" r:id="rId25"/>
    <p:sldId id="336" r:id="rId26"/>
  </p:sldIdLst>
  <p:sldSz cx="9144000" cy="6858000" type="screen4x3"/>
  <p:notesSz cx="6994525" cy="9280525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yriad Web Pro" panose="020B0503030403090204" charset="0"/>
      <p:regular r:id="rId32"/>
      <p:bold r:id="rId33"/>
      <p: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73228" autoAdjust="0"/>
  </p:normalViewPr>
  <p:slideViewPr>
    <p:cSldViewPr>
      <p:cViewPr varScale="1">
        <p:scale>
          <a:sx n="82" d="100"/>
          <a:sy n="82" d="100"/>
        </p:scale>
        <p:origin x="-17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80" y="-84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CA52A7-45F2-4CD5-AC95-5FF0336FEE91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8C6905-37D3-4CE9-B97D-FA10921FB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5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96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Thank you so much for your interest and attention to this important topic.  I hope that the</a:t>
            </a:r>
            <a:r>
              <a:rPr lang="en-US" baseline="0" dirty="0" smtClean="0"/>
              <a:t> information provided will be helpful to you in your planning efforts.  I’d be happy to take any questions if we have time?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4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6905-37D3-4CE9-B97D-FA10921FB78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C021D0-D98F-476E-B699-AFB63CF0AFFB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F408C1-A988-4635-868B-A0EF947E7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483CE8-45CC-40A2-971C-C200D16BC52D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76A346-6082-48F2-869F-3C7F07B7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B6D954-7483-4D1B-9CCB-592C6A26A88F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ABC972-9D9E-482E-9FE8-965343EFD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6EA5B5-FD5A-4A67-AD2D-F437D2BC624D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E0BEBB-FDA8-488A-8BB6-320ECDF1C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3F0B42-18EB-4163-A684-45762FF48D48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B191EF-825A-44DF-8694-0697B345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tx2"/>
                </a:solidFill>
                <a:latin typeface="+mn-lt"/>
              </a:rPr>
              <a:t>For more information please contact Radiation Studies Branch, CDC</a:t>
            </a:r>
          </a:p>
        </p:txBody>
      </p:sp>
      <p:sp>
        <p:nvSpPr>
          <p:cNvPr id="6" name="Rectangle 10"/>
          <p:cNvSpPr/>
          <p:nvPr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4770 Buford Highway NE, Atlanta, GA 30341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Telephone,  1-770-488-3800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E-mail: 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rsbinfo@cdc.gov</a:t>
            </a:r>
            <a:r>
              <a:rPr lang="en-US" sz="1200" dirty="0">
                <a:solidFill>
                  <a:schemeClr val="tx2"/>
                </a:solidFill>
                <a:latin typeface="+mn-lt"/>
              </a:rPr>
              <a:t>	Web: 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http://emergency.cdc.gov/radiation</a:t>
            </a:r>
            <a:endParaRPr lang="en-US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421313"/>
            <a:ext cx="5943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2"/>
                </a:solidFill>
                <a:latin typeface="+mn-lt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tx2"/>
                </a:solidFill>
                <a:latin typeface="+mn-lt"/>
              </a:rPr>
              <a:t>For more information please contact Radiation Studies Branch, CDC</a:t>
            </a:r>
          </a:p>
        </p:txBody>
      </p:sp>
      <p:sp>
        <p:nvSpPr>
          <p:cNvPr id="9" name="Rectangle 13"/>
          <p:cNvSpPr/>
          <p:nvPr userDrawn="1"/>
        </p:nvSpPr>
        <p:spPr>
          <a:xfrm>
            <a:off x="1371600" y="5421313"/>
            <a:ext cx="5943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2"/>
                </a:solidFill>
                <a:latin typeface="+mn-lt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2"/>
                </a:solidFill>
                <a:latin typeface="Myriad Web Pro" charset="0"/>
                <a:cs typeface="Arial" pitchFamily="34" charset="0"/>
              </a:defRPr>
            </a:lvl1pPr>
            <a:lvl2pPr>
              <a:defRPr b="0" i="0" baseline="0">
                <a:solidFill>
                  <a:schemeClr val="bg2"/>
                </a:solidFill>
                <a:latin typeface="Myriad Web Pro" charset="0"/>
                <a:cs typeface="Arial" pitchFamily="34" charset="0"/>
              </a:defRPr>
            </a:lvl2pPr>
            <a:lvl3pPr>
              <a:defRPr b="0" i="0" baseline="0">
                <a:solidFill>
                  <a:schemeClr val="bg2"/>
                </a:solidFill>
                <a:latin typeface="Myriad Web Pro" charset="0"/>
                <a:cs typeface="Arial" pitchFamily="34" charset="0"/>
              </a:defRPr>
            </a:lvl3pPr>
            <a:lvl4pPr>
              <a:defRPr b="0" i="0" baseline="0">
                <a:solidFill>
                  <a:schemeClr val="bg2"/>
                </a:solidFill>
                <a:latin typeface="Myriad Web Pro" charset="0"/>
                <a:cs typeface="Arial" pitchFamily="34" charset="0"/>
              </a:defRPr>
            </a:lvl4pPr>
            <a:lvl5pPr>
              <a:defRPr b="0" i="0" baseline="0">
                <a:solidFill>
                  <a:schemeClr val="bg2"/>
                </a:solidFill>
                <a:latin typeface="Myriad Web Pro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6CFADB-38F9-4814-8930-D05BCC0AF9F7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814C51-7E9C-47E6-AC65-7F75B552D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02A615-33CE-44A7-A738-14A77EEE061F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BC1FD3-D97B-4801-B065-B0715ADE0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 i="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11E17E-CBAE-4692-9A30-26D7D8CD3DC5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2A5A88-8B8E-477D-99CE-07926E796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D4F3-54B6-4E99-9613-C471172CF251}" type="datetimeFigureOut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5F2CB-1358-4723-870A-8E7C9CBA1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tx2"/>
                </a:solidFill>
                <a:latin typeface="+mn-lt"/>
              </a:rPr>
              <a:t>For more information please contact Radiation Studies Branch, CDC</a:t>
            </a:r>
          </a:p>
        </p:txBody>
      </p:sp>
      <p:sp>
        <p:nvSpPr>
          <p:cNvPr id="6" name="Rectangle 10"/>
          <p:cNvSpPr/>
          <p:nvPr userDrawn="1"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4770 Buford Highway NE, Atlanta, GA 30341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Telephone,  1-770-488-3800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E-mail: leeanna.allen@orise.orau.gov 	Web: emergency.cdc.gov/radiation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71600" y="5421313"/>
            <a:ext cx="5943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2"/>
                </a:solidFill>
                <a:latin typeface="+mn-lt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0" r:id="rId2"/>
    <p:sldLayoutId id="2147483737" r:id="rId3"/>
    <p:sldLayoutId id="2147483738" r:id="rId4"/>
    <p:sldLayoutId id="2147483739" r:id="rId5"/>
    <p:sldLayoutId id="2147483729" r:id="rId6"/>
    <p:sldLayoutId id="2147483728" r:id="rId7"/>
    <p:sldLayoutId id="2147483727" r:id="rId8"/>
    <p:sldLayoutId id="2147483740" r:id="rId9"/>
    <p:sldLayoutId id="2147483741" r:id="rId10"/>
    <p:sldLayoutId id="2147483742" r:id="rId11"/>
    <p:sldLayoutId id="2147483743" r:id="rId12"/>
    <p:sldLayoutId id="2147483726" r:id="rId13"/>
    <p:sldLayoutId id="2147483744" r:id="rId14"/>
    <p:sldLayoutId id="2147483745" r:id="rId15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5" r:id="rId2"/>
    <p:sldLayoutId id="2147483747" r:id="rId3"/>
    <p:sldLayoutId id="2147483748" r:id="rId4"/>
    <p:sldLayoutId id="2147483749" r:id="rId5"/>
    <p:sldLayoutId id="2147483734" r:id="rId6"/>
    <p:sldLayoutId id="2147483733" r:id="rId7"/>
    <p:sldLayoutId id="2147483732" r:id="rId8"/>
    <p:sldLayoutId id="2147483750" r:id="rId9"/>
    <p:sldLayoutId id="2147483751" r:id="rId10"/>
    <p:sldLayoutId id="2147483752" r:id="rId11"/>
    <p:sldLayoutId id="2147483753" r:id="rId12"/>
    <p:sldLayoutId id="2147483755" r:id="rId13"/>
    <p:sldLayoutId id="2147483756" r:id="rId14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mergency.cdc.gov/radiation/audience.a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fema.gov/media-library/assets/documents/33011?id=7651" TargetMode="External"/><Relationship Id="rId5" Type="http://schemas.openxmlformats.org/officeDocument/2006/relationships/hyperlink" Target="http://www.fema.gov/media-library/assets/documents/33036?id=7659" TargetMode="External"/><Relationship Id="rId4" Type="http://schemas.openxmlformats.org/officeDocument/2006/relationships/hyperlink" Target="http://www2a.cdc.gov/TCEOnline/registration/detailpag.asp?res_id=24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emergency.cdc.gov/radiation" TargetMode="Externa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ubtitle 1"/>
          <p:cNvSpPr>
            <a:spLocks noGrp="1"/>
          </p:cNvSpPr>
          <p:nvPr>
            <p:ph type="subTitle" idx="1"/>
          </p:nvPr>
        </p:nvSpPr>
        <p:spPr bwMode="auto">
          <a:xfrm>
            <a:off x="1295400" y="4648200"/>
            <a:ext cx="64008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Leeanna</a:t>
            </a:r>
            <a:r>
              <a:rPr lang="en-US" dirty="0" smtClean="0"/>
              <a:t> Allen, MPH, MCHES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73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295400" y="5105400"/>
            <a:ext cx="64008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U.S. Centers for Disease Control and Prevention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7347" name="Title 3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67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/>
              <a:t>Communication and Psychological Needs in Radiation Emergencies</a:t>
            </a:r>
          </a:p>
        </p:txBody>
      </p:sp>
      <p:sp>
        <p:nvSpPr>
          <p:cNvPr id="57348" name="Text Placeholder 4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National Center for Environmental Health</a:t>
            </a:r>
          </a:p>
        </p:txBody>
      </p:sp>
      <p:sp>
        <p:nvSpPr>
          <p:cNvPr id="57349" name="Text Placeholder 5"/>
          <p:cNvSpPr>
            <a:spLocks noGrp="1"/>
          </p:cNvSpPr>
          <p:nvPr>
            <p:ph type="body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Division of Environmental Hazards and Health Effects</a:t>
            </a:r>
          </a:p>
          <a:p>
            <a:endParaRPr lang="en-US" smtClean="0"/>
          </a:p>
        </p:txBody>
      </p:sp>
      <p:pic>
        <p:nvPicPr>
          <p:cNvPr id="57350" name="Picture 8" descr="NYT 3.16 Euguene Hoshiko 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40386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cs typeface="Arial" charset="0"/>
              </a:rPr>
              <a:t>Key Communications Questions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latin typeface="+mn-lt"/>
                <a:cs typeface="Arial" charset="0"/>
              </a:rPr>
              <a:t>Are we meeting audience needs for information?</a:t>
            </a:r>
          </a:p>
          <a:p>
            <a:r>
              <a:rPr lang="en-US" sz="2400" b="1" dirty="0" smtClean="0">
                <a:latin typeface="+mn-lt"/>
                <a:cs typeface="Arial" charset="0"/>
              </a:rPr>
              <a:t>How can we bridge the gap between technical information and risk perception?</a:t>
            </a:r>
          </a:p>
          <a:p>
            <a:r>
              <a:rPr lang="en-US" sz="2400" b="1" dirty="0" smtClean="0">
                <a:latin typeface="+mn-lt"/>
                <a:cs typeface="Arial" charset="0"/>
              </a:rPr>
              <a:t>How can we describe radiation in ways that promote </a:t>
            </a:r>
            <a:r>
              <a:rPr lang="en-US" sz="2400" b="1" i="1" dirty="0" smtClean="0">
                <a:latin typeface="+mn-lt"/>
                <a:cs typeface="Arial" charset="0"/>
              </a:rPr>
              <a:t>responsible</a:t>
            </a:r>
            <a:r>
              <a:rPr lang="en-US" sz="2400" b="1" dirty="0" smtClean="0">
                <a:latin typeface="+mn-lt"/>
                <a:cs typeface="Arial" charset="0"/>
              </a:rPr>
              <a:t> public action?</a:t>
            </a:r>
          </a:p>
        </p:txBody>
      </p:sp>
      <p:pic>
        <p:nvPicPr>
          <p:cNvPr id="63491" name="Picture 4" descr="AJC 3.18 LA ground Kelp AP Dami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62400"/>
            <a:ext cx="3371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5" descr="NY TIMES 3.14 Toru Nakata Asahi Shimbun via 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86200"/>
            <a:ext cx="35052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600" dirty="0" smtClean="0"/>
              <a:t>Radiation Emergency Protective Actions</a:t>
            </a:r>
            <a:endParaRPr lang="en-US" sz="3600" dirty="0"/>
          </a:p>
        </p:txBody>
      </p:sp>
      <p:pic>
        <p:nvPicPr>
          <p:cNvPr id="5" name="btnGetInside" descr="Get inside button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tnStayInside" descr="Stay Inside butt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1336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tnStayTuned" descr="Stay tuned butto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1336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cs typeface="Arial" charset="0"/>
              </a:rPr>
              <a:t>Message Development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latin typeface="+mn-lt"/>
                <a:cs typeface="Arial" charset="0"/>
              </a:rPr>
              <a:t>Few differences in higher vs. lower education level</a:t>
            </a:r>
          </a:p>
          <a:p>
            <a:r>
              <a:rPr lang="en-US" sz="2400" b="1" dirty="0" smtClean="0">
                <a:latin typeface="+mn-lt"/>
                <a:cs typeface="Arial" charset="0"/>
              </a:rPr>
              <a:t>Professional responders will have the same concerns as members of the public</a:t>
            </a:r>
          </a:p>
          <a:p>
            <a:r>
              <a:rPr lang="en-US" sz="2400" b="1" dirty="0" smtClean="0">
                <a:latin typeface="+mn-lt"/>
                <a:cs typeface="Arial" charset="0"/>
              </a:rPr>
              <a:t>Non-English speakers and other special populations will have specific communication needs</a:t>
            </a:r>
          </a:p>
        </p:txBody>
      </p:sp>
      <p:pic>
        <p:nvPicPr>
          <p:cNvPr id="80899" name="Picture 3" descr="NYTIMES 3.14 Asahi Shimbun European Pressphoto Agenc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48672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NYT 3.16 Masami Kawakita Tokyo Shimbun via A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962400"/>
            <a:ext cx="3454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Special Populations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Pregnant Women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Nursing Mothers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Children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Non-English Speakers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Others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G:\My GS Drive (F)\Gwinnet MRC Still Photography\portal station\1_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269258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234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sz="3600" dirty="0" smtClean="0"/>
              <a:t>Communication Best Practices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3200" dirty="0" smtClean="0"/>
              <a:t>Give prioritized action items in each message.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3200" dirty="0" smtClean="0"/>
              <a:t>Use plain, non-technical, relatable language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sz="3200" dirty="0" smtClean="0"/>
              <a:t>Tailor messages by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2800" dirty="0" smtClean="0"/>
              <a:t>Time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2800" dirty="0" smtClean="0"/>
              <a:t>Distance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2800" dirty="0" smtClean="0"/>
              <a:t>Delivery method</a:t>
            </a:r>
          </a:p>
          <a:p>
            <a:pPr lvl="1">
              <a:buClr>
                <a:schemeClr val="bg2"/>
              </a:buClr>
              <a:buFont typeface="Arial" pitchFamily="34" charset="0"/>
              <a:buChar char="•"/>
            </a:pPr>
            <a:r>
              <a:rPr lang="en-US" sz="2800" dirty="0" smtClean="0"/>
              <a:t>Environment</a:t>
            </a:r>
          </a:p>
          <a:p>
            <a:pPr>
              <a:buNone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 algn="ctr">
              <a:buNone/>
            </a:pPr>
            <a:endParaRPr lang="en-US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sz="3600" dirty="0" smtClean="0"/>
              <a:t>More Communication Best Practices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dirty="0" smtClean="0"/>
              <a:t>Use an urgent and serious tone, but provide a sense of hope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dirty="0" smtClean="0"/>
              <a:t>Communicate authoritatively and directly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dirty="0" smtClean="0"/>
              <a:t>Make messages concise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dirty="0" smtClean="0"/>
              <a:t>Avoid contradictions (real or perceived)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dirty="0" smtClean="0"/>
              <a:t>Steer clear of words like “could”, “may”, “might”, “possibly</a:t>
            </a:r>
            <a:r>
              <a:rPr lang="en-US" dirty="0" smtClean="0"/>
              <a:t>”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en-US" dirty="0" smtClean="0"/>
              <a:t>Use pictures and visuals when possible</a:t>
            </a:r>
            <a:endParaRPr lang="en-US" dirty="0" smtClean="0"/>
          </a:p>
          <a:p>
            <a:pPr>
              <a:buNone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 algn="ctr">
              <a:buNone/>
            </a:pPr>
            <a:endParaRPr lang="en-US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57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386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3600" dirty="0" smtClean="0"/>
              <a:t>Commonly Misunderstood Terms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399"/>
          </a:xfrm>
        </p:spPr>
        <p:txBody>
          <a:bodyPr numCol="2" spcCol="91440"/>
          <a:lstStyle/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Background radiation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Contamination/Contaminant 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Detrimental health effects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Dose 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Hereditary genetic damage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In the path/Downwind 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Internal/external contamination 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Low/high radiation levels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Potassium Iodide 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Protective actions 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Protective measures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Radiation particles 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Radiation protection standards and practices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Radioactive material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err="1" smtClean="0"/>
              <a:t>Rem</a:t>
            </a:r>
            <a:r>
              <a:rPr lang="en-US" dirty="0" smtClean="0"/>
              <a:t>/</a:t>
            </a:r>
            <a:r>
              <a:rPr lang="en-US" dirty="0" err="1" smtClean="0"/>
              <a:t>Sievert</a:t>
            </a:r>
            <a:r>
              <a:rPr lang="en-US" dirty="0" smtClean="0"/>
              <a:t>  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Responders  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Risk of exposure  </a:t>
            </a:r>
          </a:p>
          <a:p>
            <a:pPr>
              <a:buClr>
                <a:schemeClr val="bg2"/>
              </a:buClr>
              <a:buSzPct val="100000"/>
              <a:buFont typeface="Arial" pitchFamily="34" charset="0"/>
              <a:buChar char="•"/>
            </a:pPr>
            <a:r>
              <a:rPr lang="en-US" dirty="0" smtClean="0"/>
              <a:t>Sheltering 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8534400" cy="1036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cs typeface="Arial" charset="0"/>
              </a:rPr>
              <a:t>Sources of Information During an Emergency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600200"/>
            <a:ext cx="84582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latin typeface="+mn-lt"/>
                <a:cs typeface="Arial" charset="0"/>
              </a:rPr>
              <a:t>People want to hear from radiation scientists</a:t>
            </a:r>
          </a:p>
          <a:p>
            <a:pPr>
              <a:buNone/>
            </a:pPr>
            <a:endParaRPr lang="en-US" sz="2400" b="1" dirty="0" smtClean="0">
              <a:latin typeface="+mn-lt"/>
              <a:cs typeface="Arial" charset="0"/>
            </a:endParaRPr>
          </a:p>
          <a:p>
            <a:r>
              <a:rPr lang="en-US" sz="2400" b="1" dirty="0" smtClean="0">
                <a:latin typeface="+mn-lt"/>
                <a:cs typeface="Arial" charset="0"/>
              </a:rPr>
              <a:t>People want a live voice, not a recording</a:t>
            </a:r>
          </a:p>
          <a:p>
            <a:pPr>
              <a:buNone/>
            </a:pPr>
            <a:endParaRPr lang="en-US" sz="2400" b="1" dirty="0" smtClean="0">
              <a:latin typeface="+mn-lt"/>
              <a:cs typeface="Arial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When uncertain, people base their actions on familiar situations, both real and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fictional</a:t>
            </a:r>
            <a:endParaRPr lang="en-US" sz="2400" b="1" dirty="0" smtClean="0">
              <a:solidFill>
                <a:schemeClr val="tx2"/>
              </a:solidFill>
              <a:latin typeface="+mn-lt"/>
            </a:endParaRPr>
          </a:p>
          <a:p>
            <a:pPr lvl="1">
              <a:buNone/>
            </a:pPr>
            <a:endParaRPr lang="en-US" sz="2400" b="1" dirty="0" smtClean="0">
              <a:latin typeface="+mn-lt"/>
              <a:cs typeface="Arial" charset="0"/>
            </a:endParaRPr>
          </a:p>
          <a:p>
            <a:pPr lvl="1" algn="ctr">
              <a:buNone/>
            </a:pPr>
            <a:endParaRPr lang="en-US" sz="1400" i="1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lvl="1" algn="ctr">
              <a:buNone/>
            </a:pPr>
            <a:endParaRPr lang="en-US" sz="1400" b="1" dirty="0" smtClean="0">
              <a:latin typeface="+mn-lt"/>
              <a:cs typeface="Arial" charset="0"/>
            </a:endParaRPr>
          </a:p>
          <a:p>
            <a:pPr>
              <a:buNone/>
            </a:pPr>
            <a:endParaRPr lang="en-US" sz="2400" dirty="0" smtClean="0"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cs typeface="Arial" charset="0"/>
              </a:rPr>
              <a:t>Resources</a:t>
            </a:r>
            <a:endParaRPr lang="en-US" sz="3600" dirty="0" smtClean="0">
              <a:cs typeface="Arial" charset="0"/>
            </a:endParaRP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latin typeface="+mn-lt"/>
                <a:cs typeface="Arial" charset="0"/>
              </a:rPr>
              <a:t>CDC Radiation Emergency Communications </a:t>
            </a:r>
            <a:r>
              <a:rPr lang="en-US" sz="2400" b="1" dirty="0" smtClean="0">
                <a:latin typeface="+mn-lt"/>
                <a:cs typeface="Arial" charset="0"/>
              </a:rPr>
              <a:t>Research</a:t>
            </a:r>
          </a:p>
          <a:p>
            <a:pPr marL="0" indent="0" algn="ctr">
              <a:buNone/>
            </a:pPr>
            <a:r>
              <a:rPr lang="en-US" sz="2000" i="1" dirty="0" smtClean="0">
                <a:solidFill>
                  <a:schemeClr val="tx1"/>
                </a:solidFill>
                <a:latin typeface="+mn-lt"/>
                <a:cs typeface="Arial" charset="0"/>
                <a:hlinkClick r:id="rId3"/>
              </a:rPr>
              <a:t>http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cs typeface="Arial" charset="0"/>
                <a:hlinkClick r:id="rId3"/>
              </a:rPr>
              <a:t>://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cs typeface="Arial" charset="0"/>
                <a:hlinkClick r:id="rId3"/>
              </a:rPr>
              <a:t>emergency.cdc.gov/radiation/audience.asp</a:t>
            </a:r>
            <a:endParaRPr lang="en-US" sz="2000" i="1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r>
              <a:rPr lang="en-US" sz="2400" b="1" dirty="0">
                <a:latin typeface="+mn-lt"/>
                <a:cs typeface="Arial" charset="0"/>
              </a:rPr>
              <a:t>CDC </a:t>
            </a:r>
            <a:r>
              <a:rPr lang="en-US" sz="2400" b="1" dirty="0" smtClean="0">
                <a:latin typeface="+mn-lt"/>
                <a:cs typeface="Arial" charset="0"/>
              </a:rPr>
              <a:t>Psychological First Aid in Radiation Disasters</a:t>
            </a:r>
            <a:endParaRPr lang="en-US" sz="2400" b="1" dirty="0">
              <a:latin typeface="+mn-lt"/>
              <a:cs typeface="Arial" charset="0"/>
            </a:endParaRPr>
          </a:p>
          <a:p>
            <a:pPr marL="0" indent="0" algn="ctr">
              <a:buNone/>
            </a:pPr>
            <a:r>
              <a:rPr lang="en-US" sz="2000" i="1" u="sng" dirty="0" smtClean="0">
                <a:solidFill>
                  <a:schemeClr val="tx1"/>
                </a:solidFill>
                <a:latin typeface="+mn-lt"/>
                <a:cs typeface="Arial" charset="0"/>
                <a:hlinkClick r:id="rId4"/>
              </a:rPr>
              <a:t>http</a:t>
            </a:r>
            <a:r>
              <a:rPr lang="en-US" sz="2000" i="1" u="sng" dirty="0">
                <a:solidFill>
                  <a:schemeClr val="tx1"/>
                </a:solidFill>
                <a:latin typeface="+mn-lt"/>
                <a:cs typeface="Arial" charset="0"/>
                <a:hlinkClick r:id="rId4"/>
              </a:rPr>
              <a:t>://</a:t>
            </a:r>
            <a:r>
              <a:rPr lang="en-US" sz="2000" i="1" u="sng" dirty="0" smtClean="0">
                <a:solidFill>
                  <a:schemeClr val="tx1"/>
                </a:solidFill>
                <a:latin typeface="+mn-lt"/>
                <a:cs typeface="Arial" charset="0"/>
                <a:hlinkClick r:id="rId4"/>
              </a:rPr>
              <a:t>www2a.cdc.gov/TCEOnline/registration/detailpag.asp?res_id=2490</a:t>
            </a:r>
            <a:endParaRPr lang="en-US" sz="2000" i="1" u="sng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0" indent="0">
              <a:buNone/>
            </a:pPr>
            <a:endParaRPr lang="en-US" sz="2000" u="sng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r>
              <a:rPr lang="en-US" sz="2400" b="1" dirty="0" smtClean="0">
                <a:latin typeface="+mn-lt"/>
                <a:cs typeface="Arial" charset="0"/>
              </a:rPr>
              <a:t>Improvised Nuclear Device Response  and Recovery: Communicating in the Immediate Aftermath</a:t>
            </a:r>
            <a:endParaRPr lang="en-US" sz="2400" b="1" i="1" dirty="0" smtClean="0">
              <a:latin typeface="+mn-lt"/>
              <a:cs typeface="Arial" charset="0"/>
            </a:endParaRPr>
          </a:p>
          <a:p>
            <a:pPr marL="0" indent="0" algn="ctr">
              <a:buNone/>
            </a:pPr>
            <a:r>
              <a:rPr lang="en-US" sz="2000" u="sng" dirty="0">
                <a:hlinkClick r:id="rId5"/>
              </a:rPr>
              <a:t>http://www.fema.gov/media-library/assets/documents/33036?id=7659</a:t>
            </a:r>
            <a:endParaRPr lang="en-US" sz="2000" dirty="0"/>
          </a:p>
          <a:p>
            <a:pPr>
              <a:buFont typeface="Arial" charset="0"/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r>
              <a:rPr lang="en-US" sz="2400" b="1" dirty="0" smtClean="0">
                <a:latin typeface="+mn-lt"/>
                <a:cs typeface="Arial" charset="0"/>
              </a:rPr>
              <a:t>Communicating During and After a Nuclear Power Plant Incident</a:t>
            </a:r>
          </a:p>
          <a:p>
            <a:pPr algn="ctr">
              <a:buNone/>
            </a:pPr>
            <a:r>
              <a:rPr lang="en-US" sz="2000" u="sng" dirty="0">
                <a:hlinkClick r:id="rId6"/>
              </a:rPr>
              <a:t>http://www.fema.gov/media-library/assets/documents/33011?id=7651</a:t>
            </a:r>
            <a:endParaRPr lang="en-US" sz="240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cs typeface="Arial" charset="0"/>
              </a:rPr>
              <a:t>Radiation Disasters are Different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219200"/>
            <a:ext cx="48768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cs typeface="Arial" charset="0"/>
              </a:rPr>
              <a:t>Radiation is:</a:t>
            </a:r>
          </a:p>
          <a:p>
            <a:pPr lvl="1"/>
            <a:r>
              <a:rPr lang="en-US" dirty="0" smtClean="0">
                <a:cs typeface="Arial" charset="0"/>
              </a:rPr>
              <a:t>Invisible</a:t>
            </a:r>
          </a:p>
          <a:p>
            <a:pPr lvl="1"/>
            <a:r>
              <a:rPr lang="en-US" dirty="0" smtClean="0">
                <a:cs typeface="Arial" charset="0"/>
              </a:rPr>
              <a:t>Silent</a:t>
            </a:r>
          </a:p>
          <a:p>
            <a:pPr lvl="1"/>
            <a:r>
              <a:rPr lang="en-US" dirty="0" smtClean="0">
                <a:cs typeface="Arial" charset="0"/>
              </a:rPr>
              <a:t>Odorless</a:t>
            </a:r>
          </a:p>
          <a:p>
            <a:pPr lvl="1"/>
            <a:r>
              <a:rPr lang="en-US" dirty="0" smtClean="0">
                <a:cs typeface="Arial" charset="0"/>
              </a:rPr>
              <a:t>Can only be detected with specialized equipment</a:t>
            </a:r>
          </a:p>
          <a:p>
            <a:r>
              <a:rPr lang="en-US" b="1" dirty="0" smtClean="0">
                <a:cs typeface="Arial" charset="0"/>
              </a:rPr>
              <a:t>Radiation concepts, terms, and risks are poorly understood by the public</a:t>
            </a:r>
          </a:p>
          <a:p>
            <a:pPr lvl="1"/>
            <a:r>
              <a:rPr lang="en-US" dirty="0" smtClean="0">
                <a:cs typeface="Arial" charset="0"/>
              </a:rPr>
              <a:t>Fear</a:t>
            </a:r>
          </a:p>
          <a:p>
            <a:pPr lvl="1"/>
            <a:r>
              <a:rPr lang="en-US" dirty="0" smtClean="0">
                <a:cs typeface="Arial" charset="0"/>
              </a:rPr>
              <a:t>Fatalism</a:t>
            </a: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41987" name="Picture 3" descr="IMG_51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TIME 3.15 Tokyo Reuter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33528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cs typeface="Arial" charset="0"/>
              </a:rPr>
              <a:t>Radiological Terrorism: A Toolkit for Public Health Professionals</a:t>
            </a:r>
          </a:p>
        </p:txBody>
      </p:sp>
      <p:sp>
        <p:nvSpPr>
          <p:cNvPr id="86018" name="Content Placeholder 4"/>
          <p:cNvSpPr>
            <a:spLocks noGrp="1"/>
          </p:cNvSpPr>
          <p:nvPr>
            <p:ph idx="1"/>
          </p:nvPr>
        </p:nvSpPr>
        <p:spPr bwMode="auto">
          <a:xfrm>
            <a:off x="381000" y="1752600"/>
            <a:ext cx="5181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latin typeface="+mn-lt"/>
                <a:cs typeface="Arial" charset="0"/>
              </a:rPr>
              <a:t>Resources for Public Health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Virtual Community Reception Center 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Population Monitoring Guide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EPA Risk Communication Guide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Contaminated Decedents Guide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Radiation Survey DVD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Webcasts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Fact Sheets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Psychological First Aid Self-Study</a:t>
            </a: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86019" name="Picture 5" descr="Public health box with produc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338455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cs typeface="Arial" charset="0"/>
              </a:rPr>
              <a:t>Radiological Terrorism: A Toolkit for Emergency Services Clinicians</a:t>
            </a:r>
          </a:p>
        </p:txBody>
      </p:sp>
      <p:sp>
        <p:nvSpPr>
          <p:cNvPr id="84994" name="Content Placeholder 4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latin typeface="+mn-lt"/>
                <a:cs typeface="Arial" charset="0"/>
              </a:rPr>
              <a:t>Resources for Clinicians: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JIT Training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Pocket Guides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Radiation Triage Chart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Fact Sheets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Webcasts</a:t>
            </a:r>
          </a:p>
          <a:p>
            <a:pPr lvl="1"/>
            <a:r>
              <a:rPr lang="en-US" sz="2400" dirty="0" smtClean="0">
                <a:latin typeface="+mn-lt"/>
                <a:cs typeface="Arial" charset="0"/>
              </a:rPr>
              <a:t>Self-study Trainings</a:t>
            </a:r>
          </a:p>
        </p:txBody>
      </p:sp>
      <p:pic>
        <p:nvPicPr>
          <p:cNvPr id="84995" name="Picture 5" descr="Clinician%20box%20with%20products_jp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3768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Do You Know What To Do In a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Radiation </a:t>
            </a:r>
            <a:r>
              <a:rPr lang="en-US" sz="3600" dirty="0" smtClean="0"/>
              <a:t>Emergency?</a:t>
            </a:r>
            <a:endParaRPr lang="en-US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2057400" cy="2057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09800"/>
            <a:ext cx="20574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09800"/>
            <a:ext cx="20574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648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Visit the </a:t>
            </a:r>
            <a:r>
              <a:rPr lang="en-US" sz="2800" b="1" dirty="0" smtClean="0">
                <a:latin typeface="+mn-lt"/>
              </a:rPr>
              <a:t>newly redesigned </a:t>
            </a:r>
            <a:r>
              <a:rPr lang="en-US" sz="2800" b="1" dirty="0">
                <a:latin typeface="+mn-lt"/>
              </a:rPr>
              <a:t>site at </a:t>
            </a:r>
            <a:r>
              <a:rPr lang="en-US" sz="2800" b="1" dirty="0" smtClean="0">
                <a:latin typeface="+mn-lt"/>
                <a:hlinkClick r:id="rId5"/>
              </a:rPr>
              <a:t>http://emergency.cdc.gov/radiation</a:t>
            </a:r>
            <a:r>
              <a:rPr lang="en-US" sz="2800" b="1" dirty="0" smtClean="0">
                <a:latin typeface="+mn-lt"/>
              </a:rPr>
              <a:t> 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33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52400" y="838200"/>
            <a:ext cx="8763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dirty="0" smtClean="0">
              <a:solidFill>
                <a:schemeClr val="tx2"/>
              </a:solidFill>
              <a:latin typeface="Myriad Web Pro"/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+mn-lt"/>
              </a:rPr>
              <a:t>To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order complimentary toolkits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ctr"/>
            <a:r>
              <a:rPr lang="en-US" sz="3600" b="1" dirty="0" smtClean="0">
                <a:latin typeface="+mn-lt"/>
              </a:rPr>
              <a:t>http://emergency.cdc.gov/radiation</a:t>
            </a:r>
            <a:endParaRPr lang="en-US" sz="3600" b="1" dirty="0">
              <a:latin typeface="+mn-lt"/>
            </a:endParaRPr>
          </a:p>
          <a:p>
            <a:pPr algn="ctr"/>
            <a:endParaRPr lang="en-US" sz="3600" dirty="0">
              <a:latin typeface="+mn-lt"/>
            </a:endParaRPr>
          </a:p>
          <a:p>
            <a:pPr algn="ctr"/>
            <a:endParaRPr lang="en-US" sz="360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  <a:latin typeface="+mn-lt"/>
              </a:rPr>
              <a:t>Call: </a:t>
            </a:r>
            <a:r>
              <a:rPr lang="en-US" sz="3600" b="1" dirty="0">
                <a:latin typeface="+mn-lt"/>
              </a:rPr>
              <a:t>1-800-CDC-INFO</a:t>
            </a:r>
            <a:r>
              <a:rPr lang="en-US" sz="3600" b="1" dirty="0">
                <a:solidFill>
                  <a:schemeClr val="tx2"/>
                </a:solidFill>
                <a:latin typeface="+mn-lt"/>
              </a:rPr>
              <a:t> (1-800-232-4636)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; </a:t>
            </a:r>
          </a:p>
          <a:p>
            <a:pPr algn="ctr"/>
            <a:r>
              <a:rPr lang="en-US" sz="3600" dirty="0">
                <a:solidFill>
                  <a:schemeClr val="tx2"/>
                </a:solidFill>
                <a:latin typeface="+mn-lt"/>
              </a:rPr>
              <a:t>TTY: </a:t>
            </a:r>
            <a:r>
              <a:rPr lang="en-US" sz="3600" b="1" dirty="0">
                <a:solidFill>
                  <a:schemeClr val="tx2"/>
                </a:solidFill>
                <a:latin typeface="+mn-lt"/>
              </a:rPr>
              <a:t>(888) 232-6348</a:t>
            </a:r>
          </a:p>
          <a:p>
            <a:pPr algn="ctr"/>
            <a:endParaRPr lang="en-US" sz="3600" b="1" dirty="0" smtClean="0">
              <a:solidFill>
                <a:schemeClr val="tx2"/>
              </a:solidFill>
              <a:latin typeface="Myriad Web Pro"/>
            </a:endParaRPr>
          </a:p>
          <a:p>
            <a:pPr algn="ctr"/>
            <a:endParaRPr lang="en-US" sz="3600" b="1" dirty="0">
              <a:solidFill>
                <a:schemeClr val="tx2"/>
              </a:solidFill>
              <a:latin typeface="Myriad Web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ubtitle 1"/>
          <p:cNvSpPr>
            <a:spLocks noGrp="1"/>
          </p:cNvSpPr>
          <p:nvPr>
            <p:ph type="subTitle" idx="1"/>
          </p:nvPr>
        </p:nvSpPr>
        <p:spPr bwMode="auto">
          <a:xfrm>
            <a:off x="1295400" y="1600200"/>
            <a:ext cx="6400800" cy="2514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endParaRPr lang="en-US" dirty="0"/>
          </a:p>
          <a:p>
            <a:r>
              <a:rPr lang="en-US" sz="2400" dirty="0" smtClean="0"/>
              <a:t>Leeanna Allen</a:t>
            </a:r>
          </a:p>
          <a:p>
            <a:r>
              <a:rPr lang="en-US" sz="2400" dirty="0" smtClean="0"/>
              <a:t>iei5@cdc.gov</a:t>
            </a:r>
          </a:p>
          <a:p>
            <a:r>
              <a:rPr lang="en-US" sz="2400" dirty="0" smtClean="0"/>
              <a:t>(770) 488-0683</a:t>
            </a:r>
            <a:endParaRPr lang="en-US" sz="2400" dirty="0" smtClean="0"/>
          </a:p>
        </p:txBody>
      </p:sp>
      <p:sp>
        <p:nvSpPr>
          <p:cNvPr id="8806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286000" y="6248400"/>
            <a:ext cx="5105400" cy="18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National Center for Environmental Health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88067" name="Text Placeholder 3"/>
          <p:cNvSpPr>
            <a:spLocks noGrp="1"/>
          </p:cNvSpPr>
          <p:nvPr>
            <p:ph type="body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Division of Environmental Hazards and Health Effects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+mn-lt"/>
                <a:cs typeface="Arial" charset="0"/>
              </a:rPr>
              <a:t>Who may need to administer Psychological First Aid?</a:t>
            </a:r>
          </a:p>
        </p:txBody>
      </p:sp>
      <p:pic>
        <p:nvPicPr>
          <p:cNvPr id="12291" name="Content Placeholder 4" descr="1_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2_3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8571" r="8571" b="8571"/>
          <a:stretch>
            <a:fillRect/>
          </a:stretch>
        </p:blipFill>
        <p:spPr bwMode="auto">
          <a:xfrm>
            <a:off x="5334000" y="1524000"/>
            <a:ext cx="32004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_MG_746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IMG_579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2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hases_B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4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hases_Radiation_B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48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Social Stigma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Can be experienced by those contaminated or potentially contaminated</a:t>
            </a:r>
          </a:p>
          <a:p>
            <a:r>
              <a:rPr lang="en-US" dirty="0" smtClean="0">
                <a:cs typeface="Arial" charset="0"/>
              </a:rPr>
              <a:t>People may choose not to assist victims of radiation disasters</a:t>
            </a:r>
          </a:p>
          <a:p>
            <a:r>
              <a:rPr lang="en-US" dirty="0" smtClean="0">
                <a:cs typeface="Arial" charset="0"/>
              </a:rPr>
              <a:t>Lack of social support hinders resilience and recovery efforts</a:t>
            </a:r>
          </a:p>
          <a:p>
            <a:r>
              <a:rPr lang="en-US" dirty="0" smtClean="0">
                <a:cs typeface="Arial" charset="0"/>
              </a:rPr>
              <a:t>Stigma can also be associated with receiving mental health services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sz="3600" dirty="0" smtClean="0">
                <a:latin typeface="+mn-lt"/>
                <a:cs typeface="Arial" charset="0"/>
              </a:rPr>
              <a:t>Use Psychological First Aid to Promote: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 smtClean="0">
                <a:latin typeface="+mn-lt"/>
                <a:cs typeface="Arial" charset="0"/>
              </a:rPr>
              <a:t>Safety</a:t>
            </a:r>
          </a:p>
          <a:p>
            <a:pPr lvl="1"/>
            <a:r>
              <a:rPr lang="en-US" altLang="en-US" sz="2000" dirty="0" smtClean="0">
                <a:latin typeface="+mn-lt"/>
                <a:cs typeface="Arial" charset="0"/>
              </a:rPr>
              <a:t>Provide repeated, simple, and accurate information on how to meet basic needs</a:t>
            </a:r>
          </a:p>
          <a:p>
            <a:r>
              <a:rPr lang="en-US" altLang="en-US" sz="2400" b="1" dirty="0" smtClean="0">
                <a:latin typeface="+mn-lt"/>
                <a:cs typeface="Arial" charset="0"/>
              </a:rPr>
              <a:t>Calm</a:t>
            </a:r>
          </a:p>
          <a:p>
            <a:pPr lvl="1"/>
            <a:r>
              <a:rPr lang="en-US" altLang="en-US" sz="2000" dirty="0" smtClean="0">
                <a:latin typeface="+mn-lt"/>
                <a:cs typeface="Arial" charset="0"/>
              </a:rPr>
              <a:t>Speak calmly and be compassionate and friendly</a:t>
            </a:r>
          </a:p>
          <a:p>
            <a:r>
              <a:rPr lang="en-US" altLang="en-US" sz="2400" b="1" dirty="0" smtClean="0">
                <a:latin typeface="+mn-lt"/>
                <a:cs typeface="Arial" charset="0"/>
              </a:rPr>
              <a:t>Connectedness</a:t>
            </a:r>
          </a:p>
          <a:p>
            <a:pPr lvl="1"/>
            <a:r>
              <a:rPr lang="en-US" altLang="en-US" sz="2000" dirty="0" smtClean="0">
                <a:latin typeface="+mn-lt"/>
                <a:cs typeface="Arial" charset="0"/>
              </a:rPr>
              <a:t>Keep families together</a:t>
            </a:r>
          </a:p>
          <a:p>
            <a:r>
              <a:rPr lang="en-US" altLang="en-US" sz="2400" b="1" dirty="0" smtClean="0">
                <a:latin typeface="+mn-lt"/>
                <a:cs typeface="Arial" charset="0"/>
              </a:rPr>
              <a:t>Self-Efficacy</a:t>
            </a:r>
          </a:p>
          <a:p>
            <a:pPr lvl="1"/>
            <a:r>
              <a:rPr lang="en-US" altLang="en-US" sz="2000" dirty="0" smtClean="0">
                <a:latin typeface="+mn-lt"/>
                <a:cs typeface="Arial" charset="0"/>
              </a:rPr>
              <a:t>Give practical suggestions to help empower survivors</a:t>
            </a:r>
          </a:p>
          <a:p>
            <a:r>
              <a:rPr lang="en-US" altLang="en-US" sz="2400" b="1" dirty="0" smtClean="0">
                <a:latin typeface="+mn-lt"/>
                <a:cs typeface="Arial" charset="0"/>
              </a:rPr>
              <a:t>Help</a:t>
            </a:r>
          </a:p>
          <a:p>
            <a:pPr lvl="1"/>
            <a:r>
              <a:rPr lang="en-US" altLang="en-US" sz="2000" dirty="0" smtClean="0">
                <a:latin typeface="+mn-lt"/>
                <a:cs typeface="Arial" charset="0"/>
              </a:rPr>
              <a:t>Direct people to available services</a:t>
            </a:r>
          </a:p>
        </p:txBody>
      </p:sp>
    </p:spTree>
    <p:extLst>
      <p:ext uri="{BB962C8B-B14F-4D97-AF65-F5344CB8AC3E}">
        <p14:creationId xmlns:p14="http://schemas.microsoft.com/office/powerpoint/2010/main" val="37386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Psychological First aid at the CRC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36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cs typeface="Arial" charset="0"/>
              </a:rPr>
              <a:t>Communication Goals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800" b="1" dirty="0" smtClean="0">
                <a:latin typeface="+mn-lt"/>
                <a:cs typeface="Arial" charset="0"/>
              </a:rPr>
              <a:t>Effective communication in radiation emergencies can:</a:t>
            </a:r>
          </a:p>
          <a:p>
            <a:r>
              <a:rPr lang="en-US" sz="2400" dirty="0" smtClean="0">
                <a:latin typeface="+mn-lt"/>
                <a:cs typeface="Arial" charset="0"/>
              </a:rPr>
              <a:t>Decrease illness, injury, and death</a:t>
            </a:r>
          </a:p>
          <a:p>
            <a:r>
              <a:rPr lang="en-US" sz="2400" dirty="0" smtClean="0">
                <a:latin typeface="+mn-lt"/>
                <a:cs typeface="Arial" charset="0"/>
              </a:rPr>
              <a:t>Facilitate response and recovery efforts</a:t>
            </a:r>
          </a:p>
          <a:p>
            <a:r>
              <a:rPr lang="en-US" sz="2400" dirty="0" smtClean="0">
                <a:latin typeface="+mn-lt"/>
                <a:cs typeface="Arial" charset="0"/>
              </a:rPr>
              <a:t>Avoid misallocation of limited resources</a:t>
            </a:r>
          </a:p>
          <a:p>
            <a:r>
              <a:rPr lang="en-US" sz="2400" dirty="0" smtClean="0">
                <a:latin typeface="+mn-lt"/>
                <a:cs typeface="Arial" charset="0"/>
              </a:rPr>
              <a:t>Reduce rumors</a:t>
            </a:r>
          </a:p>
          <a:p>
            <a:r>
              <a:rPr lang="en-US" sz="2400" dirty="0" smtClean="0">
                <a:latin typeface="+mn-lt"/>
                <a:cs typeface="Arial" charset="0"/>
              </a:rPr>
              <a:t>Minimize medically unnecessary self-referrals to hospitals and other critical facilities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HSTP_PPT_dark(">
  <a:themeElements>
    <a:clrScheme name="NCEH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007D57"/>
      </a:accent1>
      <a:accent2>
        <a:srgbClr val="4983F2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C Slide Master">
  <a:themeElements>
    <a:clrScheme name="NCEH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007D57"/>
      </a:accent1>
      <a:accent2>
        <a:srgbClr val="4983F2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7138</TotalTime>
  <Words>676</Words>
  <Application>Microsoft Office PowerPoint</Application>
  <PresentationFormat>On-screen Show (4:3)</PresentationFormat>
  <Paragraphs>167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Myriad Web Pro</vt:lpstr>
      <vt:lpstr>Wingdings</vt:lpstr>
      <vt:lpstr>NCHHSTP_PPT_dark(</vt:lpstr>
      <vt:lpstr>CDC Slide Master</vt:lpstr>
      <vt:lpstr>Communication and Psychological Needs in Radiation Emergencies</vt:lpstr>
      <vt:lpstr>Radiation Disasters are Different</vt:lpstr>
      <vt:lpstr>Who may need to administer Psychological First Aid?</vt:lpstr>
      <vt:lpstr>PowerPoint Presentation</vt:lpstr>
      <vt:lpstr>PowerPoint Presentation</vt:lpstr>
      <vt:lpstr>Social Stigma</vt:lpstr>
      <vt:lpstr>Use Psychological First Aid to Promote:</vt:lpstr>
      <vt:lpstr>Video: Psychological First aid at the CRC</vt:lpstr>
      <vt:lpstr>Communication Goals</vt:lpstr>
      <vt:lpstr>Key Communications Questions</vt:lpstr>
      <vt:lpstr>Radiation Emergency Protective Actions</vt:lpstr>
      <vt:lpstr>Message Development</vt:lpstr>
      <vt:lpstr>Special Populations</vt:lpstr>
      <vt:lpstr>Communication Best Practices</vt:lpstr>
      <vt:lpstr>More Communication Best Practices</vt:lpstr>
      <vt:lpstr>PowerPoint Presentation</vt:lpstr>
      <vt:lpstr>Commonly Misunderstood Terms</vt:lpstr>
      <vt:lpstr>Sources of Information During an Emergency</vt:lpstr>
      <vt:lpstr>Resources</vt:lpstr>
      <vt:lpstr>Radiological Terrorism: A Toolkit for Public Health Professionals</vt:lpstr>
      <vt:lpstr>Radiological Terrorism: A Toolkit for Emergency Services Clinicians</vt:lpstr>
      <vt:lpstr>Do You Know What To Do In a  Radiation Emergency?</vt:lpstr>
      <vt:lpstr>PowerPoint Presentation</vt:lpstr>
      <vt:lpstr>PowerPoint Presentation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Myriad Pro, Bold, Shadow, 28pt</dc:title>
  <dc:creator>isr5</dc:creator>
  <cp:lastModifiedBy>Leeanna Allen</cp:lastModifiedBy>
  <cp:revision>432</cp:revision>
  <dcterms:created xsi:type="dcterms:W3CDTF">2010-03-31T15:10:11Z</dcterms:created>
  <dcterms:modified xsi:type="dcterms:W3CDTF">2013-11-13T13:52:57Z</dcterms:modified>
</cp:coreProperties>
</file>