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3"/>
  </p:notesMasterIdLst>
  <p:handoutMasterIdLst>
    <p:handoutMasterId r:id="rId34"/>
  </p:handoutMasterIdLst>
  <p:sldIdLst>
    <p:sldId id="507" r:id="rId2"/>
    <p:sldId id="413" r:id="rId3"/>
    <p:sldId id="519" r:id="rId4"/>
    <p:sldId id="512" r:id="rId5"/>
    <p:sldId id="520" r:id="rId6"/>
    <p:sldId id="465" r:id="rId7"/>
    <p:sldId id="463" r:id="rId8"/>
    <p:sldId id="508" r:id="rId9"/>
    <p:sldId id="521" r:id="rId10"/>
    <p:sldId id="509" r:id="rId11"/>
    <p:sldId id="510" r:id="rId12"/>
    <p:sldId id="511" r:id="rId13"/>
    <p:sldId id="522" r:id="rId14"/>
    <p:sldId id="504" r:id="rId15"/>
    <p:sldId id="466" r:id="rId16"/>
    <p:sldId id="471" r:id="rId17"/>
    <p:sldId id="464" r:id="rId18"/>
    <p:sldId id="427" r:id="rId19"/>
    <p:sldId id="506" r:id="rId20"/>
    <p:sldId id="473" r:id="rId21"/>
    <p:sldId id="505" r:id="rId22"/>
    <p:sldId id="490" r:id="rId23"/>
    <p:sldId id="491" r:id="rId24"/>
    <p:sldId id="495" r:id="rId25"/>
    <p:sldId id="496" r:id="rId26"/>
    <p:sldId id="497" r:id="rId27"/>
    <p:sldId id="523" r:id="rId28"/>
    <p:sldId id="526" r:id="rId29"/>
    <p:sldId id="524" r:id="rId30"/>
    <p:sldId id="525" r:id="rId31"/>
    <p:sldId id="513" r:id="rId3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3BB"/>
    <a:srgbClr val="FF9966"/>
    <a:srgbClr val="FF9933"/>
    <a:srgbClr val="FF9900"/>
    <a:srgbClr val="C0C0C0"/>
    <a:srgbClr val="FFFF99"/>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6" autoAdjust="0"/>
    <p:restoredTop sz="66745" autoAdjust="0"/>
  </p:normalViewPr>
  <p:slideViewPr>
    <p:cSldViewPr>
      <p:cViewPr varScale="1">
        <p:scale>
          <a:sx n="91" d="100"/>
          <a:sy n="91" d="100"/>
        </p:scale>
        <p:origin x="102"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77" d="100"/>
          <a:sy n="77" d="100"/>
        </p:scale>
        <p:origin x="-313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BA274-BF53-4317-847F-9FAAA34F288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B026369-B333-45E6-ACE7-B861F4D16AE9}">
      <dgm:prSet phldrT="[Text]" custT="1"/>
      <dgm:spPr/>
      <dgm:t>
        <a:bodyPr/>
        <a:lstStyle/>
        <a:p>
          <a:r>
            <a:rPr lang="en-US" sz="1600" b="0" baseline="0" dirty="0" smtClean="0">
              <a:solidFill>
                <a:schemeClr val="bg1"/>
              </a:solidFill>
            </a:rPr>
            <a:t>Plan</a:t>
          </a:r>
          <a:endParaRPr lang="en-US" sz="1600" b="0" baseline="0" dirty="0">
            <a:solidFill>
              <a:schemeClr val="bg1"/>
            </a:solidFill>
          </a:endParaRPr>
        </a:p>
      </dgm:t>
    </dgm:pt>
    <dgm:pt modelId="{C5BC042E-B47E-4DB4-93C8-99CCE8B92B76}" type="parTrans" cxnId="{58469727-E5C2-4C2A-9700-6E0A3EEBCDC8}">
      <dgm:prSet/>
      <dgm:spPr/>
      <dgm:t>
        <a:bodyPr/>
        <a:lstStyle/>
        <a:p>
          <a:endParaRPr lang="en-US"/>
        </a:p>
      </dgm:t>
    </dgm:pt>
    <dgm:pt modelId="{D4DA0F99-49E4-4FB9-9583-B7A64228D965}" type="sibTrans" cxnId="{58469727-E5C2-4C2A-9700-6E0A3EEBCDC8}">
      <dgm:prSet/>
      <dgm:spPr>
        <a:ln w="41275">
          <a:solidFill>
            <a:schemeClr val="accent1">
              <a:lumMod val="75000"/>
            </a:schemeClr>
          </a:solidFill>
        </a:ln>
      </dgm:spPr>
      <dgm:t>
        <a:bodyPr/>
        <a:lstStyle/>
        <a:p>
          <a:endParaRPr lang="en-US"/>
        </a:p>
      </dgm:t>
    </dgm:pt>
    <dgm:pt modelId="{25725E98-82F0-4FEB-A7F6-ADE16E3F5F0B}">
      <dgm:prSet phldrT="[Text]"/>
      <dgm:spPr>
        <a:solidFill>
          <a:schemeClr val="bg2"/>
        </a:solidFill>
      </dgm:spPr>
      <dgm:t>
        <a:bodyPr/>
        <a:lstStyle/>
        <a:p>
          <a:r>
            <a:rPr lang="en-US" b="1" dirty="0" smtClean="0">
              <a:solidFill>
                <a:schemeClr val="bg1"/>
              </a:solidFill>
            </a:rPr>
            <a:t>Organize, Train &amp; Equip</a:t>
          </a:r>
          <a:endParaRPr lang="en-US" b="1" dirty="0">
            <a:solidFill>
              <a:schemeClr val="bg1"/>
            </a:solidFill>
          </a:endParaRPr>
        </a:p>
      </dgm:t>
    </dgm:pt>
    <dgm:pt modelId="{8889FCC7-60F1-4CD6-8C4D-05DF9FA91F46}" type="parTrans" cxnId="{D9B2DAC5-6935-4186-89F3-04781E68D717}">
      <dgm:prSet/>
      <dgm:spPr/>
      <dgm:t>
        <a:bodyPr/>
        <a:lstStyle/>
        <a:p>
          <a:endParaRPr lang="en-US"/>
        </a:p>
      </dgm:t>
    </dgm:pt>
    <dgm:pt modelId="{9310D126-A62B-4E80-98B8-3B053623DF9E}" type="sibTrans" cxnId="{D9B2DAC5-6935-4186-89F3-04781E68D717}">
      <dgm:prSet/>
      <dgm:spPr>
        <a:ln w="41275">
          <a:solidFill>
            <a:schemeClr val="accent1">
              <a:lumMod val="75000"/>
            </a:schemeClr>
          </a:solidFill>
        </a:ln>
      </dgm:spPr>
      <dgm:t>
        <a:bodyPr/>
        <a:lstStyle/>
        <a:p>
          <a:endParaRPr lang="en-US"/>
        </a:p>
      </dgm:t>
    </dgm:pt>
    <dgm:pt modelId="{C5BEC871-F5BA-48A7-8E50-02FFD0C7F320}">
      <dgm:prSet phldrT="[Text]" custT="1"/>
      <dgm:spPr>
        <a:solidFill>
          <a:schemeClr val="bg1">
            <a:lumMod val="25000"/>
            <a:lumOff val="75000"/>
          </a:schemeClr>
        </a:solidFill>
      </dgm:spPr>
      <dgm:t>
        <a:bodyPr/>
        <a:lstStyle/>
        <a:p>
          <a:r>
            <a:rPr lang="en-US" sz="1600" b="0" dirty="0" smtClean="0">
              <a:solidFill>
                <a:schemeClr val="bg1"/>
              </a:solidFill>
            </a:rPr>
            <a:t>Exercise</a:t>
          </a:r>
          <a:endParaRPr lang="en-US" sz="1600" b="0" dirty="0">
            <a:solidFill>
              <a:schemeClr val="bg1"/>
            </a:solidFill>
          </a:endParaRPr>
        </a:p>
      </dgm:t>
    </dgm:pt>
    <dgm:pt modelId="{41EB380A-4A8A-45A4-8E54-EA76B46D207E}" type="parTrans" cxnId="{EB60AA5D-8681-4600-9B04-723832E3C86B}">
      <dgm:prSet/>
      <dgm:spPr/>
      <dgm:t>
        <a:bodyPr/>
        <a:lstStyle/>
        <a:p>
          <a:endParaRPr lang="en-US"/>
        </a:p>
      </dgm:t>
    </dgm:pt>
    <dgm:pt modelId="{1E342649-FAC4-4E5F-9772-EF17873DEC2D}" type="sibTrans" cxnId="{EB60AA5D-8681-4600-9B04-723832E3C86B}">
      <dgm:prSet/>
      <dgm:spPr>
        <a:ln w="41275">
          <a:solidFill>
            <a:schemeClr val="accent1">
              <a:lumMod val="75000"/>
            </a:schemeClr>
          </a:solidFill>
        </a:ln>
      </dgm:spPr>
      <dgm:t>
        <a:bodyPr/>
        <a:lstStyle/>
        <a:p>
          <a:endParaRPr lang="en-US"/>
        </a:p>
      </dgm:t>
    </dgm:pt>
    <dgm:pt modelId="{C7BDFCE5-26EE-4D39-A924-0946B483DEFA}">
      <dgm:prSet phldrT="[Text]"/>
      <dgm:spPr>
        <a:solidFill>
          <a:schemeClr val="tx2">
            <a:lumMod val="40000"/>
            <a:lumOff val="60000"/>
          </a:schemeClr>
        </a:solidFill>
      </dgm:spPr>
      <dgm:t>
        <a:bodyPr/>
        <a:lstStyle/>
        <a:p>
          <a:r>
            <a:rPr lang="en-US" b="1" dirty="0" smtClean="0">
              <a:solidFill>
                <a:schemeClr val="bg1"/>
              </a:solidFill>
            </a:rPr>
            <a:t>Evaluate &amp; Improve</a:t>
          </a:r>
          <a:endParaRPr lang="en-US" b="1" dirty="0">
            <a:solidFill>
              <a:schemeClr val="bg1"/>
            </a:solidFill>
          </a:endParaRPr>
        </a:p>
      </dgm:t>
    </dgm:pt>
    <dgm:pt modelId="{344E7543-3F7B-4EDA-A810-6EBABD110BC8}" type="parTrans" cxnId="{ABFA67AD-6FED-497B-B3B2-E8BD0D12B0C2}">
      <dgm:prSet/>
      <dgm:spPr/>
      <dgm:t>
        <a:bodyPr/>
        <a:lstStyle/>
        <a:p>
          <a:endParaRPr lang="en-US"/>
        </a:p>
      </dgm:t>
    </dgm:pt>
    <dgm:pt modelId="{B6E04BFA-35DD-4F78-A5B6-BE7481953A46}" type="sibTrans" cxnId="{ABFA67AD-6FED-497B-B3B2-E8BD0D12B0C2}">
      <dgm:prSet/>
      <dgm:spPr>
        <a:ln w="41275">
          <a:solidFill>
            <a:schemeClr val="accent1">
              <a:lumMod val="75000"/>
            </a:schemeClr>
          </a:solidFill>
        </a:ln>
      </dgm:spPr>
      <dgm:t>
        <a:bodyPr/>
        <a:lstStyle/>
        <a:p>
          <a:endParaRPr lang="en-US"/>
        </a:p>
      </dgm:t>
    </dgm:pt>
    <dgm:pt modelId="{F5CB12F5-4884-42D5-915C-565A14D4707A}" type="pres">
      <dgm:prSet presAssocID="{DF6BA274-BF53-4317-847F-9FAAA34F2888}" presName="cycle" presStyleCnt="0">
        <dgm:presLayoutVars>
          <dgm:dir/>
          <dgm:resizeHandles val="exact"/>
        </dgm:presLayoutVars>
      </dgm:prSet>
      <dgm:spPr/>
      <dgm:t>
        <a:bodyPr/>
        <a:lstStyle/>
        <a:p>
          <a:endParaRPr lang="en-US"/>
        </a:p>
      </dgm:t>
    </dgm:pt>
    <dgm:pt modelId="{FB77DAB9-2B4F-48C5-A3CE-380E88F2A2DA}" type="pres">
      <dgm:prSet presAssocID="{EB026369-B333-45E6-ACE7-B861F4D16AE9}" presName="node" presStyleLbl="node1" presStyleIdx="0" presStyleCnt="4">
        <dgm:presLayoutVars>
          <dgm:bulletEnabled val="1"/>
        </dgm:presLayoutVars>
      </dgm:prSet>
      <dgm:spPr/>
      <dgm:t>
        <a:bodyPr/>
        <a:lstStyle/>
        <a:p>
          <a:endParaRPr lang="en-US"/>
        </a:p>
      </dgm:t>
    </dgm:pt>
    <dgm:pt modelId="{F4C3F190-CEA5-46FB-9DBF-D27ACDBD86FF}" type="pres">
      <dgm:prSet presAssocID="{EB026369-B333-45E6-ACE7-B861F4D16AE9}" presName="spNode" presStyleCnt="0"/>
      <dgm:spPr/>
    </dgm:pt>
    <dgm:pt modelId="{BEDA8D0A-8AD0-4B29-9F1D-AC89899F906F}" type="pres">
      <dgm:prSet presAssocID="{D4DA0F99-49E4-4FB9-9583-B7A64228D965}" presName="sibTrans" presStyleLbl="sibTrans1D1" presStyleIdx="0" presStyleCnt="4"/>
      <dgm:spPr/>
      <dgm:t>
        <a:bodyPr/>
        <a:lstStyle/>
        <a:p>
          <a:endParaRPr lang="en-US"/>
        </a:p>
      </dgm:t>
    </dgm:pt>
    <dgm:pt modelId="{58319AEA-4AF9-4FE4-9247-C5259FE774E0}" type="pres">
      <dgm:prSet presAssocID="{25725E98-82F0-4FEB-A7F6-ADE16E3F5F0B}" presName="node" presStyleLbl="node1" presStyleIdx="1" presStyleCnt="4">
        <dgm:presLayoutVars>
          <dgm:bulletEnabled val="1"/>
        </dgm:presLayoutVars>
      </dgm:prSet>
      <dgm:spPr/>
      <dgm:t>
        <a:bodyPr/>
        <a:lstStyle/>
        <a:p>
          <a:endParaRPr lang="en-US"/>
        </a:p>
      </dgm:t>
    </dgm:pt>
    <dgm:pt modelId="{E18C8E31-E771-4646-841C-99436EE12A9B}" type="pres">
      <dgm:prSet presAssocID="{25725E98-82F0-4FEB-A7F6-ADE16E3F5F0B}" presName="spNode" presStyleCnt="0"/>
      <dgm:spPr/>
    </dgm:pt>
    <dgm:pt modelId="{CDC6E4B9-FEB9-4343-B7B1-71743F3C92FC}" type="pres">
      <dgm:prSet presAssocID="{9310D126-A62B-4E80-98B8-3B053623DF9E}" presName="sibTrans" presStyleLbl="sibTrans1D1" presStyleIdx="1" presStyleCnt="4"/>
      <dgm:spPr/>
      <dgm:t>
        <a:bodyPr/>
        <a:lstStyle/>
        <a:p>
          <a:endParaRPr lang="en-US"/>
        </a:p>
      </dgm:t>
    </dgm:pt>
    <dgm:pt modelId="{1339AEFA-16B0-44B7-8C73-C4CCF2DFE1CF}" type="pres">
      <dgm:prSet presAssocID="{C5BEC871-F5BA-48A7-8E50-02FFD0C7F320}" presName="node" presStyleLbl="node1" presStyleIdx="2" presStyleCnt="4">
        <dgm:presLayoutVars>
          <dgm:bulletEnabled val="1"/>
        </dgm:presLayoutVars>
      </dgm:prSet>
      <dgm:spPr/>
      <dgm:t>
        <a:bodyPr/>
        <a:lstStyle/>
        <a:p>
          <a:endParaRPr lang="en-US"/>
        </a:p>
      </dgm:t>
    </dgm:pt>
    <dgm:pt modelId="{EF9080A1-BC13-4AEA-8687-66CB04257B43}" type="pres">
      <dgm:prSet presAssocID="{C5BEC871-F5BA-48A7-8E50-02FFD0C7F320}" presName="spNode" presStyleCnt="0"/>
      <dgm:spPr/>
    </dgm:pt>
    <dgm:pt modelId="{857CCC80-F054-4991-AE84-F21C6D581044}" type="pres">
      <dgm:prSet presAssocID="{1E342649-FAC4-4E5F-9772-EF17873DEC2D}" presName="sibTrans" presStyleLbl="sibTrans1D1" presStyleIdx="2" presStyleCnt="4"/>
      <dgm:spPr/>
      <dgm:t>
        <a:bodyPr/>
        <a:lstStyle/>
        <a:p>
          <a:endParaRPr lang="en-US"/>
        </a:p>
      </dgm:t>
    </dgm:pt>
    <dgm:pt modelId="{BF744E02-4594-4796-A37E-0B5480C57AEE}" type="pres">
      <dgm:prSet presAssocID="{C7BDFCE5-26EE-4D39-A924-0946B483DEFA}" presName="node" presStyleLbl="node1" presStyleIdx="3" presStyleCnt="4">
        <dgm:presLayoutVars>
          <dgm:bulletEnabled val="1"/>
        </dgm:presLayoutVars>
      </dgm:prSet>
      <dgm:spPr/>
      <dgm:t>
        <a:bodyPr/>
        <a:lstStyle/>
        <a:p>
          <a:endParaRPr lang="en-US"/>
        </a:p>
      </dgm:t>
    </dgm:pt>
    <dgm:pt modelId="{C6CBC122-2502-4112-BEB3-190DFC659815}" type="pres">
      <dgm:prSet presAssocID="{C7BDFCE5-26EE-4D39-A924-0946B483DEFA}" presName="spNode" presStyleCnt="0"/>
      <dgm:spPr/>
    </dgm:pt>
    <dgm:pt modelId="{FAEC8931-CD40-47EF-ACFF-2756E0757407}" type="pres">
      <dgm:prSet presAssocID="{B6E04BFA-35DD-4F78-A5B6-BE7481953A46}" presName="sibTrans" presStyleLbl="sibTrans1D1" presStyleIdx="3" presStyleCnt="4"/>
      <dgm:spPr/>
      <dgm:t>
        <a:bodyPr/>
        <a:lstStyle/>
        <a:p>
          <a:endParaRPr lang="en-US"/>
        </a:p>
      </dgm:t>
    </dgm:pt>
  </dgm:ptLst>
  <dgm:cxnLst>
    <dgm:cxn modelId="{E8E7FB90-D6EB-44F5-90CC-9DF2B5EE87D4}" type="presOf" srcId="{25725E98-82F0-4FEB-A7F6-ADE16E3F5F0B}" destId="{58319AEA-4AF9-4FE4-9247-C5259FE774E0}" srcOrd="0" destOrd="0" presId="urn:microsoft.com/office/officeart/2005/8/layout/cycle5"/>
    <dgm:cxn modelId="{58469727-E5C2-4C2A-9700-6E0A3EEBCDC8}" srcId="{DF6BA274-BF53-4317-847F-9FAAA34F2888}" destId="{EB026369-B333-45E6-ACE7-B861F4D16AE9}" srcOrd="0" destOrd="0" parTransId="{C5BC042E-B47E-4DB4-93C8-99CCE8B92B76}" sibTransId="{D4DA0F99-49E4-4FB9-9583-B7A64228D965}"/>
    <dgm:cxn modelId="{61DBC1C9-BECC-49CA-8792-E9E0E32E0A38}" type="presOf" srcId="{1E342649-FAC4-4E5F-9772-EF17873DEC2D}" destId="{857CCC80-F054-4991-AE84-F21C6D581044}" srcOrd="0" destOrd="0" presId="urn:microsoft.com/office/officeart/2005/8/layout/cycle5"/>
    <dgm:cxn modelId="{ECDAD8FA-2E86-412E-B9CE-3E33ADF533ED}" type="presOf" srcId="{DF6BA274-BF53-4317-847F-9FAAA34F2888}" destId="{F5CB12F5-4884-42D5-915C-565A14D4707A}" srcOrd="0" destOrd="0" presId="urn:microsoft.com/office/officeart/2005/8/layout/cycle5"/>
    <dgm:cxn modelId="{003DA65F-BF6E-4174-89F7-C835E12F0716}" type="presOf" srcId="{EB026369-B333-45E6-ACE7-B861F4D16AE9}" destId="{FB77DAB9-2B4F-48C5-A3CE-380E88F2A2DA}" srcOrd="0" destOrd="0" presId="urn:microsoft.com/office/officeart/2005/8/layout/cycle5"/>
    <dgm:cxn modelId="{B45E0181-5EAA-4496-8012-1E54167293AA}" type="presOf" srcId="{B6E04BFA-35DD-4F78-A5B6-BE7481953A46}" destId="{FAEC8931-CD40-47EF-ACFF-2756E0757407}" srcOrd="0" destOrd="0" presId="urn:microsoft.com/office/officeart/2005/8/layout/cycle5"/>
    <dgm:cxn modelId="{4243B676-5393-40BB-954A-3233B40D98E1}" type="presOf" srcId="{C5BEC871-F5BA-48A7-8E50-02FFD0C7F320}" destId="{1339AEFA-16B0-44B7-8C73-C4CCF2DFE1CF}" srcOrd="0" destOrd="0" presId="urn:microsoft.com/office/officeart/2005/8/layout/cycle5"/>
    <dgm:cxn modelId="{61357888-1870-4684-ABD9-DE891C839370}" type="presOf" srcId="{9310D126-A62B-4E80-98B8-3B053623DF9E}" destId="{CDC6E4B9-FEB9-4343-B7B1-71743F3C92FC}" srcOrd="0" destOrd="0" presId="urn:microsoft.com/office/officeart/2005/8/layout/cycle5"/>
    <dgm:cxn modelId="{EB60AA5D-8681-4600-9B04-723832E3C86B}" srcId="{DF6BA274-BF53-4317-847F-9FAAA34F2888}" destId="{C5BEC871-F5BA-48A7-8E50-02FFD0C7F320}" srcOrd="2" destOrd="0" parTransId="{41EB380A-4A8A-45A4-8E54-EA76B46D207E}" sibTransId="{1E342649-FAC4-4E5F-9772-EF17873DEC2D}"/>
    <dgm:cxn modelId="{C30453E2-9F0E-4F07-B18C-968517696EF3}" type="presOf" srcId="{C7BDFCE5-26EE-4D39-A924-0946B483DEFA}" destId="{BF744E02-4594-4796-A37E-0B5480C57AEE}" srcOrd="0" destOrd="0" presId="urn:microsoft.com/office/officeart/2005/8/layout/cycle5"/>
    <dgm:cxn modelId="{FA45E8EC-60FD-49AA-B784-432F10386061}" type="presOf" srcId="{D4DA0F99-49E4-4FB9-9583-B7A64228D965}" destId="{BEDA8D0A-8AD0-4B29-9F1D-AC89899F906F}" srcOrd="0" destOrd="0" presId="urn:microsoft.com/office/officeart/2005/8/layout/cycle5"/>
    <dgm:cxn modelId="{D9B2DAC5-6935-4186-89F3-04781E68D717}" srcId="{DF6BA274-BF53-4317-847F-9FAAA34F2888}" destId="{25725E98-82F0-4FEB-A7F6-ADE16E3F5F0B}" srcOrd="1" destOrd="0" parTransId="{8889FCC7-60F1-4CD6-8C4D-05DF9FA91F46}" sibTransId="{9310D126-A62B-4E80-98B8-3B053623DF9E}"/>
    <dgm:cxn modelId="{ABFA67AD-6FED-497B-B3B2-E8BD0D12B0C2}" srcId="{DF6BA274-BF53-4317-847F-9FAAA34F2888}" destId="{C7BDFCE5-26EE-4D39-A924-0946B483DEFA}" srcOrd="3" destOrd="0" parTransId="{344E7543-3F7B-4EDA-A810-6EBABD110BC8}" sibTransId="{B6E04BFA-35DD-4F78-A5B6-BE7481953A46}"/>
    <dgm:cxn modelId="{83469C7A-589C-45AE-8DF6-478B5913CAEB}" type="presParOf" srcId="{F5CB12F5-4884-42D5-915C-565A14D4707A}" destId="{FB77DAB9-2B4F-48C5-A3CE-380E88F2A2DA}" srcOrd="0" destOrd="0" presId="urn:microsoft.com/office/officeart/2005/8/layout/cycle5"/>
    <dgm:cxn modelId="{BF909945-89B6-415A-B134-702F71EEE5E6}" type="presParOf" srcId="{F5CB12F5-4884-42D5-915C-565A14D4707A}" destId="{F4C3F190-CEA5-46FB-9DBF-D27ACDBD86FF}" srcOrd="1" destOrd="0" presId="urn:microsoft.com/office/officeart/2005/8/layout/cycle5"/>
    <dgm:cxn modelId="{120BD3DB-7EBD-4DCB-B5C5-6F2FD6F47D10}" type="presParOf" srcId="{F5CB12F5-4884-42D5-915C-565A14D4707A}" destId="{BEDA8D0A-8AD0-4B29-9F1D-AC89899F906F}" srcOrd="2" destOrd="0" presId="urn:microsoft.com/office/officeart/2005/8/layout/cycle5"/>
    <dgm:cxn modelId="{3BAC4F79-6CC2-4221-87BE-F2659529BA37}" type="presParOf" srcId="{F5CB12F5-4884-42D5-915C-565A14D4707A}" destId="{58319AEA-4AF9-4FE4-9247-C5259FE774E0}" srcOrd="3" destOrd="0" presId="urn:microsoft.com/office/officeart/2005/8/layout/cycle5"/>
    <dgm:cxn modelId="{9F9C95A5-401B-4798-B170-55FF240013BE}" type="presParOf" srcId="{F5CB12F5-4884-42D5-915C-565A14D4707A}" destId="{E18C8E31-E771-4646-841C-99436EE12A9B}" srcOrd="4" destOrd="0" presId="urn:microsoft.com/office/officeart/2005/8/layout/cycle5"/>
    <dgm:cxn modelId="{F90D6588-1343-4279-9D08-7F3CE88FEF83}" type="presParOf" srcId="{F5CB12F5-4884-42D5-915C-565A14D4707A}" destId="{CDC6E4B9-FEB9-4343-B7B1-71743F3C92FC}" srcOrd="5" destOrd="0" presId="urn:microsoft.com/office/officeart/2005/8/layout/cycle5"/>
    <dgm:cxn modelId="{8A9D25AE-EDAF-425D-BAB8-E74AD588B934}" type="presParOf" srcId="{F5CB12F5-4884-42D5-915C-565A14D4707A}" destId="{1339AEFA-16B0-44B7-8C73-C4CCF2DFE1CF}" srcOrd="6" destOrd="0" presId="urn:microsoft.com/office/officeart/2005/8/layout/cycle5"/>
    <dgm:cxn modelId="{D828DDD7-B2D3-44A5-B16A-DA898E482E61}" type="presParOf" srcId="{F5CB12F5-4884-42D5-915C-565A14D4707A}" destId="{EF9080A1-BC13-4AEA-8687-66CB04257B43}" srcOrd="7" destOrd="0" presId="urn:microsoft.com/office/officeart/2005/8/layout/cycle5"/>
    <dgm:cxn modelId="{9F0160E2-103F-4790-9BFC-8D33894BDDD1}" type="presParOf" srcId="{F5CB12F5-4884-42D5-915C-565A14D4707A}" destId="{857CCC80-F054-4991-AE84-F21C6D581044}" srcOrd="8" destOrd="0" presId="urn:microsoft.com/office/officeart/2005/8/layout/cycle5"/>
    <dgm:cxn modelId="{27F4AD44-2912-49B3-B340-9463F92E4641}" type="presParOf" srcId="{F5CB12F5-4884-42D5-915C-565A14D4707A}" destId="{BF744E02-4594-4796-A37E-0B5480C57AEE}" srcOrd="9" destOrd="0" presId="urn:microsoft.com/office/officeart/2005/8/layout/cycle5"/>
    <dgm:cxn modelId="{D59EC6BC-678C-499E-A45E-4E88D7E92247}" type="presParOf" srcId="{F5CB12F5-4884-42D5-915C-565A14D4707A}" destId="{C6CBC122-2502-4112-BEB3-190DFC659815}" srcOrd="10" destOrd="0" presId="urn:microsoft.com/office/officeart/2005/8/layout/cycle5"/>
    <dgm:cxn modelId="{7EE2BFEB-D4B8-4CE8-ACE7-98305880198A}" type="presParOf" srcId="{F5CB12F5-4884-42D5-915C-565A14D4707A}" destId="{FAEC8931-CD40-47EF-ACFF-2756E075740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7DAB9-2B4F-48C5-A3CE-380E88F2A2DA}">
      <dsp:nvSpPr>
        <dsp:cNvPr id="0" name=""/>
        <dsp:cNvSpPr/>
      </dsp:nvSpPr>
      <dsp:spPr>
        <a:xfrm>
          <a:off x="1235719" y="161"/>
          <a:ext cx="1033760" cy="671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baseline="0" dirty="0" smtClean="0">
              <a:solidFill>
                <a:schemeClr val="bg1"/>
              </a:solidFill>
            </a:rPr>
            <a:t>Plan</a:t>
          </a:r>
          <a:endParaRPr lang="en-US" sz="1600" b="0" kern="1200" baseline="0" dirty="0">
            <a:solidFill>
              <a:schemeClr val="bg1"/>
            </a:solidFill>
          </a:endParaRPr>
        </a:p>
      </dsp:txBody>
      <dsp:txXfrm>
        <a:off x="1268521" y="32963"/>
        <a:ext cx="968156" cy="606340"/>
      </dsp:txXfrm>
    </dsp:sp>
    <dsp:sp modelId="{BEDA8D0A-8AD0-4B29-9F1D-AC89899F906F}">
      <dsp:nvSpPr>
        <dsp:cNvPr id="0" name=""/>
        <dsp:cNvSpPr/>
      </dsp:nvSpPr>
      <dsp:spPr>
        <a:xfrm>
          <a:off x="640933" y="336133"/>
          <a:ext cx="2223333" cy="2223333"/>
        </a:xfrm>
        <a:custGeom>
          <a:avLst/>
          <a:gdLst/>
          <a:ahLst/>
          <a:cxnLst/>
          <a:rect l="0" t="0" r="0" b="0"/>
          <a:pathLst>
            <a:path>
              <a:moveTo>
                <a:pt x="1771707" y="217155"/>
              </a:moveTo>
              <a:arcTo wR="1111666" hR="1111666" stAng="18385369" swAng="1636245"/>
            </a:path>
          </a:pathLst>
        </a:custGeom>
        <a:noFill/>
        <a:ln w="41275" cap="flat" cmpd="sng" algn="ctr">
          <a:solidFill>
            <a:schemeClr val="accent1">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58319AEA-4AF9-4FE4-9247-C5259FE774E0}">
      <dsp:nvSpPr>
        <dsp:cNvPr id="0" name=""/>
        <dsp:cNvSpPr/>
      </dsp:nvSpPr>
      <dsp:spPr>
        <a:xfrm>
          <a:off x="2347386" y="1111827"/>
          <a:ext cx="1033760" cy="671944"/>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Organize, Train &amp; Equip</a:t>
          </a:r>
          <a:endParaRPr lang="en-US" sz="1200" b="1" kern="1200" dirty="0">
            <a:solidFill>
              <a:schemeClr val="bg1"/>
            </a:solidFill>
          </a:endParaRPr>
        </a:p>
      </dsp:txBody>
      <dsp:txXfrm>
        <a:off x="2380188" y="1144629"/>
        <a:ext cx="968156" cy="606340"/>
      </dsp:txXfrm>
    </dsp:sp>
    <dsp:sp modelId="{CDC6E4B9-FEB9-4343-B7B1-71743F3C92FC}">
      <dsp:nvSpPr>
        <dsp:cNvPr id="0" name=""/>
        <dsp:cNvSpPr/>
      </dsp:nvSpPr>
      <dsp:spPr>
        <a:xfrm>
          <a:off x="640933" y="336133"/>
          <a:ext cx="2223333" cy="2223333"/>
        </a:xfrm>
        <a:custGeom>
          <a:avLst/>
          <a:gdLst/>
          <a:ahLst/>
          <a:cxnLst/>
          <a:rect l="0" t="0" r="0" b="0"/>
          <a:pathLst>
            <a:path>
              <a:moveTo>
                <a:pt x="2108205" y="1604326"/>
              </a:moveTo>
              <a:arcTo wR="1111666" hR="1111666" stAng="1578386" swAng="1636245"/>
            </a:path>
          </a:pathLst>
        </a:custGeom>
        <a:noFill/>
        <a:ln w="41275" cap="flat" cmpd="sng" algn="ctr">
          <a:solidFill>
            <a:schemeClr val="accent1">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1339AEFA-16B0-44B7-8C73-C4CCF2DFE1CF}">
      <dsp:nvSpPr>
        <dsp:cNvPr id="0" name=""/>
        <dsp:cNvSpPr/>
      </dsp:nvSpPr>
      <dsp:spPr>
        <a:xfrm>
          <a:off x="1235719" y="2223494"/>
          <a:ext cx="1033760" cy="671944"/>
        </a:xfrm>
        <a:prstGeom prst="roundRect">
          <a:avLst/>
        </a:prstGeom>
        <a:solidFill>
          <a:schemeClr val="bg1">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Exercise</a:t>
          </a:r>
          <a:endParaRPr lang="en-US" sz="1600" b="0" kern="1200" dirty="0">
            <a:solidFill>
              <a:schemeClr val="bg1"/>
            </a:solidFill>
          </a:endParaRPr>
        </a:p>
      </dsp:txBody>
      <dsp:txXfrm>
        <a:off x="1268521" y="2256296"/>
        <a:ext cx="968156" cy="606340"/>
      </dsp:txXfrm>
    </dsp:sp>
    <dsp:sp modelId="{857CCC80-F054-4991-AE84-F21C6D581044}">
      <dsp:nvSpPr>
        <dsp:cNvPr id="0" name=""/>
        <dsp:cNvSpPr/>
      </dsp:nvSpPr>
      <dsp:spPr>
        <a:xfrm>
          <a:off x="640933" y="336133"/>
          <a:ext cx="2223333" cy="2223333"/>
        </a:xfrm>
        <a:custGeom>
          <a:avLst/>
          <a:gdLst/>
          <a:ahLst/>
          <a:cxnLst/>
          <a:rect l="0" t="0" r="0" b="0"/>
          <a:pathLst>
            <a:path>
              <a:moveTo>
                <a:pt x="451626" y="2006177"/>
              </a:moveTo>
              <a:arcTo wR="1111666" hR="1111666" stAng="7585369" swAng="1636245"/>
            </a:path>
          </a:pathLst>
        </a:custGeom>
        <a:noFill/>
        <a:ln w="41275" cap="flat" cmpd="sng" algn="ctr">
          <a:solidFill>
            <a:schemeClr val="accent1">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BF744E02-4594-4796-A37E-0B5480C57AEE}">
      <dsp:nvSpPr>
        <dsp:cNvPr id="0" name=""/>
        <dsp:cNvSpPr/>
      </dsp:nvSpPr>
      <dsp:spPr>
        <a:xfrm>
          <a:off x="124053" y="1111827"/>
          <a:ext cx="1033760" cy="67194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Evaluate &amp; Improve</a:t>
          </a:r>
          <a:endParaRPr lang="en-US" sz="1200" b="1" kern="1200" dirty="0">
            <a:solidFill>
              <a:schemeClr val="bg1"/>
            </a:solidFill>
          </a:endParaRPr>
        </a:p>
      </dsp:txBody>
      <dsp:txXfrm>
        <a:off x="156855" y="1144629"/>
        <a:ext cx="968156" cy="606340"/>
      </dsp:txXfrm>
    </dsp:sp>
    <dsp:sp modelId="{FAEC8931-CD40-47EF-ACFF-2756E0757407}">
      <dsp:nvSpPr>
        <dsp:cNvPr id="0" name=""/>
        <dsp:cNvSpPr/>
      </dsp:nvSpPr>
      <dsp:spPr>
        <a:xfrm>
          <a:off x="640933" y="336133"/>
          <a:ext cx="2223333" cy="2223333"/>
        </a:xfrm>
        <a:custGeom>
          <a:avLst/>
          <a:gdLst/>
          <a:ahLst/>
          <a:cxnLst/>
          <a:rect l="0" t="0" r="0" b="0"/>
          <a:pathLst>
            <a:path>
              <a:moveTo>
                <a:pt x="115127" y="619007"/>
              </a:moveTo>
              <a:arcTo wR="1111666" hR="1111666" stAng="12378386" swAng="1636245"/>
            </a:path>
          </a:pathLst>
        </a:custGeom>
        <a:noFill/>
        <a:ln w="41275" cap="flat" cmpd="sng" algn="ctr">
          <a:solidFill>
            <a:schemeClr val="accent1">
              <a:lumMod val="7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13" tIns="48306" rIns="96613" bIns="48306" numCol="1" anchor="t" anchorCtr="0" compatLnSpc="1">
            <a:prstTxWarp prst="textNoShape">
              <a:avLst/>
            </a:prstTxWarp>
          </a:bodyPr>
          <a:lstStyle>
            <a:lvl1pPr defTabSz="964974" eaLnBrk="0" hangingPunct="0">
              <a:defRPr sz="1200">
                <a:latin typeface="Arial" pitchFamily="34" charset="0"/>
                <a:cs typeface="Arial" pitchFamily="34" charset="0"/>
              </a:defRPr>
            </a:lvl1pPr>
          </a:lstStyle>
          <a:p>
            <a:pPr>
              <a:defRPr/>
            </a:pPr>
            <a:r>
              <a:rPr lang="en-US"/>
              <a:t>National Response Framework</a:t>
            </a:r>
          </a:p>
        </p:txBody>
      </p:sp>
      <p:sp>
        <p:nvSpPr>
          <p:cNvPr id="14339"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p:spPr>
        <p:txBody>
          <a:bodyPr vert="horz" wrap="square" lIns="96613" tIns="48306" rIns="96613" bIns="48306" numCol="1" anchor="t" anchorCtr="0" compatLnSpc="1">
            <a:prstTxWarp prst="textNoShape">
              <a:avLst/>
            </a:prstTxWarp>
          </a:bodyPr>
          <a:lstStyle>
            <a:lvl1pPr algn="r" defTabSz="964974" eaLnBrk="0" hangingPunct="0">
              <a:defRPr sz="1200">
                <a:latin typeface="Arial" pitchFamily="34" charset="0"/>
                <a:cs typeface="Arial" pitchFamily="34" charset="0"/>
              </a:defRPr>
            </a:lvl1pPr>
          </a:lstStyle>
          <a:p>
            <a:pPr>
              <a:defRPr/>
            </a:pPr>
            <a:r>
              <a:rPr lang="en-US"/>
              <a:t>January 22, 2008</a:t>
            </a:r>
          </a:p>
        </p:txBody>
      </p:sp>
      <p:sp>
        <p:nvSpPr>
          <p:cNvPr id="14340"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p:spPr>
        <p:txBody>
          <a:bodyPr vert="horz" wrap="square" lIns="96613" tIns="48306" rIns="96613" bIns="48306" numCol="1" anchor="b" anchorCtr="0" compatLnSpc="1">
            <a:prstTxWarp prst="textNoShape">
              <a:avLst/>
            </a:prstTxWarp>
          </a:bodyPr>
          <a:lstStyle>
            <a:lvl1pPr defTabSz="964974" eaLnBrk="0" hangingPunct="0">
              <a:defRPr sz="1200">
                <a:latin typeface="Arial" pitchFamily="34" charset="0"/>
                <a:cs typeface="Arial" pitchFamily="34" charset="0"/>
              </a:defRPr>
            </a:lvl1pPr>
          </a:lstStyle>
          <a:p>
            <a:pPr>
              <a:defRPr/>
            </a:pPr>
            <a:endParaRPr lang="en-US"/>
          </a:p>
        </p:txBody>
      </p:sp>
      <p:sp>
        <p:nvSpPr>
          <p:cNvPr id="1434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p:spPr>
        <p:txBody>
          <a:bodyPr vert="horz" wrap="square" lIns="96613" tIns="48306" rIns="96613" bIns="48306" numCol="1" anchor="b" anchorCtr="0" compatLnSpc="1">
            <a:prstTxWarp prst="textNoShape">
              <a:avLst/>
            </a:prstTxWarp>
          </a:bodyPr>
          <a:lstStyle>
            <a:lvl1pPr algn="r" defTabSz="964974" eaLnBrk="0" hangingPunct="0">
              <a:defRPr sz="1200">
                <a:latin typeface="Arial" pitchFamily="34" charset="0"/>
                <a:cs typeface="Arial" pitchFamily="34" charset="0"/>
              </a:defRPr>
            </a:lvl1pPr>
          </a:lstStyle>
          <a:p>
            <a:pPr>
              <a:defRPr/>
            </a:pPr>
            <a:fld id="{0404354C-C7E4-4E8E-8B7E-6F7242CAA528}" type="slidenum">
              <a:rPr lang="en-US"/>
              <a:pPr>
                <a:defRPr/>
              </a:pPr>
              <a:t>‹#›</a:t>
            </a:fld>
            <a:endParaRPr lang="en-US"/>
          </a:p>
        </p:txBody>
      </p:sp>
    </p:spTree>
    <p:extLst>
      <p:ext uri="{BB962C8B-B14F-4D97-AF65-F5344CB8AC3E}">
        <p14:creationId xmlns:p14="http://schemas.microsoft.com/office/powerpoint/2010/main" val="8716194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46425" cy="468313"/>
          </a:xfrm>
          <a:prstGeom prst="rect">
            <a:avLst/>
          </a:prstGeom>
          <a:noFill/>
          <a:ln w="9525">
            <a:noFill/>
            <a:miter lim="800000"/>
            <a:headEnd/>
            <a:tailEnd/>
          </a:ln>
        </p:spPr>
        <p:txBody>
          <a:bodyPr vert="horz" wrap="square" lIns="93935" tIns="46967" rIns="93935" bIns="46967" numCol="1" anchor="t" anchorCtr="0" compatLnSpc="1">
            <a:prstTxWarp prst="textNoShape">
              <a:avLst/>
            </a:prstTxWarp>
          </a:bodyPr>
          <a:lstStyle>
            <a:lvl1pPr defTabSz="940274" eaLnBrk="0" hangingPunct="0">
              <a:defRPr sz="1200">
                <a:latin typeface="Arial" pitchFamily="34" charset="0"/>
                <a:cs typeface="Arial" pitchFamily="34" charset="0"/>
              </a:defRPr>
            </a:lvl1pPr>
          </a:lstStyle>
          <a:p>
            <a:pPr>
              <a:defRPr/>
            </a:pPr>
            <a:r>
              <a:rPr lang="en-US"/>
              <a:t>National Response Framework</a:t>
            </a:r>
          </a:p>
        </p:txBody>
      </p:sp>
      <p:sp>
        <p:nvSpPr>
          <p:cNvPr id="16387" name="Rectangle 3"/>
          <p:cNvSpPr>
            <a:spLocks noGrp="1" noChangeArrowheads="1"/>
          </p:cNvSpPr>
          <p:nvPr>
            <p:ph type="dt" idx="1"/>
          </p:nvPr>
        </p:nvSpPr>
        <p:spPr bwMode="auto">
          <a:xfrm>
            <a:off x="4168775" y="0"/>
            <a:ext cx="3146425" cy="468313"/>
          </a:xfrm>
          <a:prstGeom prst="rect">
            <a:avLst/>
          </a:prstGeom>
          <a:noFill/>
          <a:ln w="9525">
            <a:noFill/>
            <a:miter lim="800000"/>
            <a:headEnd/>
            <a:tailEnd/>
          </a:ln>
        </p:spPr>
        <p:txBody>
          <a:bodyPr vert="horz" wrap="square" lIns="93935" tIns="46967" rIns="93935" bIns="46967" numCol="1" anchor="t" anchorCtr="0" compatLnSpc="1">
            <a:prstTxWarp prst="textNoShape">
              <a:avLst/>
            </a:prstTxWarp>
          </a:bodyPr>
          <a:lstStyle>
            <a:lvl1pPr algn="r" defTabSz="940274" eaLnBrk="0" hangingPunct="0">
              <a:defRPr sz="1200">
                <a:latin typeface="Arial" pitchFamily="34" charset="0"/>
                <a:cs typeface="Arial" pitchFamily="34" charset="0"/>
              </a:defRPr>
            </a:lvl1pPr>
          </a:lstStyle>
          <a:p>
            <a:pPr>
              <a:defRPr/>
            </a:pPr>
            <a:r>
              <a:rPr lang="en-US"/>
              <a:t>22 January 2008</a:t>
            </a:r>
          </a:p>
        </p:txBody>
      </p:sp>
      <p:sp>
        <p:nvSpPr>
          <p:cNvPr id="29700" name="Rectangle 4"/>
          <p:cNvSpPr>
            <a:spLocks noGrp="1" noRot="1" noChangeAspect="1" noChangeArrowheads="1" noTextEdit="1"/>
          </p:cNvSpPr>
          <p:nvPr>
            <p:ph type="sldImg" idx="2"/>
          </p:nvPr>
        </p:nvSpPr>
        <p:spPr bwMode="auto">
          <a:xfrm>
            <a:off x="1306513" y="703263"/>
            <a:ext cx="4784725" cy="358933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4563" y="4527550"/>
            <a:ext cx="5426075" cy="4368800"/>
          </a:xfrm>
          <a:prstGeom prst="rect">
            <a:avLst/>
          </a:prstGeom>
          <a:noFill/>
          <a:ln w="9525">
            <a:noFill/>
            <a:miter lim="800000"/>
            <a:headEnd/>
            <a:tailEnd/>
          </a:ln>
        </p:spPr>
        <p:txBody>
          <a:bodyPr vert="horz" wrap="square" lIns="93935" tIns="46967" rIns="93935" bIns="4696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6390" name="Rectangle 6"/>
          <p:cNvSpPr>
            <a:spLocks noGrp="1" noChangeArrowheads="1"/>
          </p:cNvSpPr>
          <p:nvPr>
            <p:ph type="ftr" sz="quarter" idx="4"/>
          </p:nvPr>
        </p:nvSpPr>
        <p:spPr bwMode="auto">
          <a:xfrm>
            <a:off x="0" y="9131300"/>
            <a:ext cx="3146425" cy="468313"/>
          </a:xfrm>
          <a:prstGeom prst="rect">
            <a:avLst/>
          </a:prstGeom>
          <a:noFill/>
          <a:ln w="9525">
            <a:noFill/>
            <a:miter lim="800000"/>
            <a:headEnd/>
            <a:tailEnd/>
          </a:ln>
        </p:spPr>
        <p:txBody>
          <a:bodyPr vert="horz" wrap="square" lIns="93935" tIns="46967" rIns="93935" bIns="46967" numCol="1" anchor="b" anchorCtr="0" compatLnSpc="1">
            <a:prstTxWarp prst="textNoShape">
              <a:avLst/>
            </a:prstTxWarp>
          </a:bodyPr>
          <a:lstStyle>
            <a:lvl1pPr defTabSz="940274" eaLnBrk="0" hangingPunct="0">
              <a:defRPr sz="1200">
                <a:latin typeface="Arial" pitchFamily="34" charset="0"/>
                <a:cs typeface="Arial" pitchFamily="34" charset="0"/>
              </a:defRPr>
            </a:lvl1pPr>
          </a:lstStyle>
          <a:p>
            <a:pPr>
              <a:defRPr/>
            </a:pPr>
            <a:endParaRPr lang="en-US"/>
          </a:p>
        </p:txBody>
      </p:sp>
      <p:sp>
        <p:nvSpPr>
          <p:cNvPr id="16391" name="Rectangle 7"/>
          <p:cNvSpPr>
            <a:spLocks noGrp="1" noChangeArrowheads="1"/>
          </p:cNvSpPr>
          <p:nvPr>
            <p:ph type="sldNum" sz="quarter" idx="5"/>
          </p:nvPr>
        </p:nvSpPr>
        <p:spPr bwMode="auto">
          <a:xfrm>
            <a:off x="4168775" y="9131300"/>
            <a:ext cx="3146425" cy="468313"/>
          </a:xfrm>
          <a:prstGeom prst="rect">
            <a:avLst/>
          </a:prstGeom>
          <a:noFill/>
          <a:ln w="9525">
            <a:noFill/>
            <a:miter lim="800000"/>
            <a:headEnd/>
            <a:tailEnd/>
          </a:ln>
        </p:spPr>
        <p:txBody>
          <a:bodyPr vert="horz" wrap="square" lIns="93935" tIns="46967" rIns="93935" bIns="46967" numCol="1" anchor="b" anchorCtr="0" compatLnSpc="1">
            <a:prstTxWarp prst="textNoShape">
              <a:avLst/>
            </a:prstTxWarp>
          </a:bodyPr>
          <a:lstStyle>
            <a:lvl1pPr algn="r" defTabSz="940274" eaLnBrk="0" hangingPunct="0">
              <a:defRPr sz="1200">
                <a:latin typeface="Arial" pitchFamily="34" charset="0"/>
                <a:cs typeface="Arial" pitchFamily="34" charset="0"/>
              </a:defRPr>
            </a:lvl1pPr>
          </a:lstStyle>
          <a:p>
            <a:pPr>
              <a:defRPr/>
            </a:pPr>
            <a:fld id="{E4BB4BE1-6E95-4D79-BDCC-968C2EC35A11}" type="slidenum">
              <a:rPr lang="en-US"/>
              <a:pPr>
                <a:defRPr/>
              </a:pPr>
              <a:t>‹#›</a:t>
            </a:fld>
            <a:endParaRPr lang="en-US" dirty="0"/>
          </a:p>
        </p:txBody>
      </p:sp>
    </p:spTree>
    <p:extLst>
      <p:ext uri="{BB962C8B-B14F-4D97-AF65-F5344CB8AC3E}">
        <p14:creationId xmlns:p14="http://schemas.microsoft.com/office/powerpoint/2010/main" val="365045783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0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
        <p:nvSpPr>
          <p:cNvPr id="31748"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29345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173078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55545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249125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311150" y="4484688"/>
            <a:ext cx="6607175" cy="4972050"/>
          </a:xfrm>
          <a:noFill/>
          <a:ln/>
        </p:spPr>
        <p:txBody>
          <a:bodyPr/>
          <a:lstStyle/>
          <a:p>
            <a:pPr>
              <a:lnSpc>
                <a:spcPct val="90000"/>
              </a:lnSpc>
            </a:pPr>
            <a:r>
              <a:rPr lang="en-US" b="1" smtClean="0">
                <a:latin typeface="Arial" charset="0"/>
              </a:rPr>
              <a:t>Notes</a:t>
            </a:r>
          </a:p>
          <a:p>
            <a:pPr>
              <a:lnSpc>
                <a:spcPct val="90000"/>
              </a:lnSpc>
            </a:pPr>
            <a:r>
              <a:rPr lang="en-US" smtClean="0">
                <a:latin typeface="Arial" charset="0"/>
              </a:rPr>
              <a:t>The </a:t>
            </a:r>
            <a:r>
              <a:rPr lang="en-US" i="1" smtClean="0">
                <a:latin typeface="Arial" charset="0"/>
              </a:rPr>
              <a:t>NRF</a:t>
            </a:r>
            <a:r>
              <a:rPr lang="en-US" smtClean="0">
                <a:latin typeface="Arial" charset="0"/>
              </a:rPr>
              <a:t> is composed of two integrated parts:  a printed component and an on-line component.</a:t>
            </a:r>
          </a:p>
          <a:p>
            <a:pPr>
              <a:lnSpc>
                <a:spcPct val="90000"/>
              </a:lnSpc>
              <a:spcBef>
                <a:spcPct val="55000"/>
              </a:spcBef>
            </a:pPr>
            <a:r>
              <a:rPr lang="en-US" b="1" u="sng" smtClean="0">
                <a:latin typeface="Arial" charset="0"/>
              </a:rPr>
              <a:t>The printed core document:</a:t>
            </a:r>
            <a:r>
              <a:rPr lang="en-US" smtClean="0">
                <a:latin typeface="Arial" charset="0"/>
              </a:rPr>
              <a:t> The core document is the heart of the </a:t>
            </a:r>
            <a:r>
              <a:rPr lang="en-US" i="1" smtClean="0">
                <a:latin typeface="Arial" charset="0"/>
              </a:rPr>
              <a:t>Framework.</a:t>
            </a:r>
            <a:r>
              <a:rPr lang="en-US" smtClean="0">
                <a:latin typeface="Arial" charset="0"/>
              </a:rPr>
              <a:t>  It describes response doctrine and guidance; roles and responsibilities; primary preparedness and response actions; and core organizational structures and processes.  The core document will be reviewed every four years. </a:t>
            </a:r>
          </a:p>
          <a:p>
            <a:pPr>
              <a:lnSpc>
                <a:spcPct val="90000"/>
              </a:lnSpc>
              <a:spcBef>
                <a:spcPct val="75000"/>
              </a:spcBef>
            </a:pPr>
            <a:r>
              <a:rPr lang="en-US" b="1" u="sng" smtClean="0">
                <a:latin typeface="Arial" charset="0"/>
              </a:rPr>
              <a:t>The on-line component</a:t>
            </a:r>
            <a:r>
              <a:rPr lang="en-US" smtClean="0">
                <a:latin typeface="Arial" charset="0"/>
              </a:rPr>
              <a:t>: The NRF Resource Center (www.fema.gov/nrf), contains supplemental materials including annexes, partner guides, and other supporting documents and learning resources.  This information is more dynamic and will change and adapt more frequently as we learn  lessons from real world events, incorporate new technologies, and adapt to changes within our organizations.  </a:t>
            </a:r>
            <a:endParaRPr lang="en-US" b="1" smtClean="0">
              <a:latin typeface="Arial" charset="0"/>
            </a:endParaRPr>
          </a:p>
          <a:p>
            <a:pPr marL="355600" lvl="1" indent="-169863">
              <a:lnSpc>
                <a:spcPct val="90000"/>
              </a:lnSpc>
              <a:buFontTx/>
              <a:buChar char="•"/>
            </a:pPr>
            <a:r>
              <a:rPr lang="en-US" b="1" smtClean="0">
                <a:latin typeface="Arial" charset="0"/>
              </a:rPr>
              <a:t>Emergency Support Functions (ESFs):</a:t>
            </a:r>
            <a:r>
              <a:rPr lang="en-US" smtClean="0">
                <a:latin typeface="Arial" charset="0"/>
              </a:rPr>
              <a:t> The 15 ESFs provide a mechanism to bundle Federal resources/capabilities to support Federal, State, tribal, and local responders. Examples of functions include transportation, communications and energy.  Each ESF has a coordinator, primary and support agencies that work together to coordinate and deliver the full breadth of Federal capabilities.</a:t>
            </a:r>
          </a:p>
          <a:p>
            <a:pPr marL="355600" lvl="1" indent="-169863">
              <a:lnSpc>
                <a:spcPct val="90000"/>
              </a:lnSpc>
              <a:buFontTx/>
              <a:buChar char="•"/>
            </a:pPr>
            <a:r>
              <a:rPr lang="en-US" b="1" smtClean="0">
                <a:latin typeface="Arial" charset="0"/>
              </a:rPr>
              <a:t>Support Annexes:</a:t>
            </a:r>
            <a:r>
              <a:rPr lang="en-US" smtClean="0">
                <a:latin typeface="Arial" charset="0"/>
              </a:rPr>
              <a:t> The 8 Support Annexes describe supporting aspects of Federal response common to all incidents:  among them are Financial Management, Public Affairs, Volunteer and Donations Management; Private Sector Coordination and Worker Safety and Health.  Each Support Annex has a Coordinating Agency and Cooperating Agencies.</a:t>
            </a:r>
          </a:p>
          <a:p>
            <a:pPr marL="355600" lvl="1" indent="-169863">
              <a:lnSpc>
                <a:spcPct val="90000"/>
              </a:lnSpc>
              <a:buFontTx/>
              <a:buChar char="•"/>
            </a:pPr>
            <a:r>
              <a:rPr lang="en-US" b="1" smtClean="0">
                <a:latin typeface="Arial" charset="0"/>
              </a:rPr>
              <a:t>Incident Annexes:</a:t>
            </a:r>
            <a:r>
              <a:rPr lang="en-US" smtClean="0">
                <a:latin typeface="Arial" charset="0"/>
              </a:rPr>
              <a:t> The 7 Incident Annexes describe how the </a:t>
            </a:r>
            <a:r>
              <a:rPr lang="en-US" i="1" smtClean="0">
                <a:latin typeface="Arial" charset="0"/>
              </a:rPr>
              <a:t>Framework</a:t>
            </a:r>
            <a:r>
              <a:rPr lang="en-US" smtClean="0">
                <a:latin typeface="Arial" charset="0"/>
              </a:rPr>
              <a:t> will be applied in specific types of incidents: among them, Biological, Cyber, Food and Agriculture, Mass Evacuations, Nuclear/Radiological and Terrorism. Each Incident Annex has a Coordinating Agency and Cooperating Agencies. Note that the Incident Annexes are currently being updated and, in the meantime, the existing Incident Annexes to the NRP remain in effect.</a:t>
            </a:r>
          </a:p>
          <a:p>
            <a:pPr marL="355600" lvl="1" indent="-169863">
              <a:lnSpc>
                <a:spcPct val="90000"/>
              </a:lnSpc>
              <a:buFontTx/>
              <a:buChar char="•"/>
            </a:pPr>
            <a:r>
              <a:rPr lang="en-US" b="1" smtClean="0">
                <a:latin typeface="Arial" charset="0"/>
              </a:rPr>
              <a:t>Partner Guides:</a:t>
            </a:r>
            <a:r>
              <a:rPr lang="en-US" smtClean="0">
                <a:latin typeface="Arial" charset="0"/>
              </a:rPr>
              <a:t> The Partner Guides provide more specific “how to” handbooks tailored specifically to four areas:  local governments; State and tribal governments; the Federal government; and the private sector and nongovernmental organizations.</a:t>
            </a:r>
          </a:p>
          <a:p>
            <a:pPr>
              <a:lnSpc>
                <a:spcPct val="90000"/>
              </a:lnSpc>
            </a:pPr>
            <a:endParaRPr lang="en-US" smtClean="0">
              <a:latin typeface="Times" pitchFamily="18" charset="0"/>
            </a:endParaRPr>
          </a:p>
        </p:txBody>
      </p:sp>
      <p:sp>
        <p:nvSpPr>
          <p:cNvPr id="34820"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60722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238125" y="4527550"/>
            <a:ext cx="6851650" cy="4770438"/>
          </a:xfrm>
          <a:noFill/>
          <a:ln/>
        </p:spPr>
        <p:txBody>
          <a:bodyPr lIns="93925" tIns="46962" rIns="93925" bIns="46962"/>
          <a:lstStyle/>
          <a:p>
            <a:pPr marL="173038" indent="-173038" eaLnBrk="1" hangingPunct="1"/>
            <a:r>
              <a:rPr lang="en-US" b="1" smtClean="0">
                <a:latin typeface="Arial" charset="0"/>
                <a:cs typeface="Arial" charset="0"/>
              </a:rPr>
              <a:t>Notes</a:t>
            </a:r>
          </a:p>
          <a:p>
            <a:pPr marL="173038" indent="-173038" eaLnBrk="1" hangingPunct="1">
              <a:buFontTx/>
              <a:buChar char="•"/>
            </a:pPr>
            <a:r>
              <a:rPr lang="en-US" smtClean="0">
                <a:latin typeface="Arial" charset="0"/>
                <a:cs typeface="Arial" charset="0"/>
              </a:rPr>
              <a:t>‘By its name, format, substance and style, the NRF is an almost radical advancement to its predecessor National Response Plan.  </a:t>
            </a:r>
          </a:p>
          <a:p>
            <a:pPr marL="173038" indent="-173038" eaLnBrk="1" hangingPunct="1">
              <a:buFontTx/>
              <a:buChar char="•"/>
            </a:pPr>
            <a:r>
              <a:rPr lang="en-US" smtClean="0">
                <a:latin typeface="Arial" charset="0"/>
                <a:cs typeface="Arial" charset="0"/>
              </a:rPr>
              <a:t>In part, one of the significant changes was that it was written with you in mind – a senior government  executive, one who has a responsibility to provide for an effective response – as well as for the emergency management practitioner.</a:t>
            </a:r>
          </a:p>
          <a:p>
            <a:pPr marL="173038" indent="-173038" eaLnBrk="1" hangingPunct="1">
              <a:buFontTx/>
              <a:buChar char="•"/>
            </a:pPr>
            <a:r>
              <a:rPr lang="en-US" smtClean="0">
                <a:latin typeface="Arial" charset="0"/>
                <a:cs typeface="Arial" charset="0"/>
              </a:rPr>
              <a:t>As indicated in its purpose, it guides how the Nation conducts an all-hazard response. Other documents describe how we prevent and how we protect, and a future document will describe how we effect long term recovery.  The focus is narrowed to response; includes short term recovery.</a:t>
            </a:r>
          </a:p>
          <a:p>
            <a:pPr marL="173038" indent="-173038" eaLnBrk="1" hangingPunct="1">
              <a:buFontTx/>
              <a:buChar char="•"/>
            </a:pPr>
            <a:r>
              <a:rPr lang="en-US" smtClean="0">
                <a:latin typeface="Arial" charset="0"/>
                <a:cs typeface="Arial" charset="0"/>
              </a:rPr>
              <a:t>And, for the first time, the Framework describes five elements of Response Doctrine:</a:t>
            </a:r>
          </a:p>
          <a:p>
            <a:pPr marL="415925" lvl="2" indent="-174625" eaLnBrk="1" hangingPunct="1">
              <a:buFont typeface="Calibri" pitchFamily="34" charset="0"/>
              <a:buAutoNum type="arabicPeriod"/>
            </a:pPr>
            <a:r>
              <a:rPr lang="en-US" u="sng" smtClean="0">
                <a:latin typeface="Arial" charset="0"/>
                <a:cs typeface="Arial" charset="0"/>
              </a:rPr>
              <a:t>Engaged Partnerships</a:t>
            </a:r>
            <a:r>
              <a:rPr lang="en-US" smtClean="0">
                <a:latin typeface="Arial" charset="0"/>
                <a:cs typeface="Arial" charset="0"/>
              </a:rPr>
              <a:t>:  Avoid dominoes of sequential failure. Layered, mutually supporting capabilities; plan together; understand strengths / weaknesses, know where gaps are. Develop shared goals; align capabilities so none allows other to be overwhelmed. </a:t>
            </a:r>
            <a:r>
              <a:rPr lang="en-US" b="1" smtClean="0">
                <a:latin typeface="Arial" charset="0"/>
                <a:cs typeface="Arial" charset="0"/>
              </a:rPr>
              <a:t>Oklahoma ice storms: generators </a:t>
            </a:r>
          </a:p>
          <a:p>
            <a:pPr marL="415925" lvl="2" indent="-174625" eaLnBrk="1" hangingPunct="1">
              <a:buFont typeface="Calibri" pitchFamily="34" charset="0"/>
              <a:buAutoNum type="arabicPeriod"/>
            </a:pPr>
            <a:r>
              <a:rPr lang="en-US" u="sng" smtClean="0">
                <a:latin typeface="Arial" charset="0"/>
                <a:cs typeface="Arial" charset="0"/>
              </a:rPr>
              <a:t>Tiered Response</a:t>
            </a:r>
            <a:r>
              <a:rPr lang="en-US" smtClean="0">
                <a:latin typeface="Arial" charset="0"/>
                <a:cs typeface="Arial" charset="0"/>
              </a:rPr>
              <a:t>:  Incidents must be managed at the lowest possible jurisdictional level and supported by additional response capabilities when needed.  </a:t>
            </a:r>
            <a:r>
              <a:rPr lang="en-US" b="1" smtClean="0">
                <a:latin typeface="Arial" charset="0"/>
                <a:cs typeface="Arial" charset="0"/>
              </a:rPr>
              <a:t>California Wildfires</a:t>
            </a:r>
            <a:r>
              <a:rPr lang="en-US" smtClean="0">
                <a:latin typeface="Arial" charset="0"/>
                <a:cs typeface="Arial" charset="0"/>
              </a:rPr>
              <a:t> </a:t>
            </a:r>
            <a:endParaRPr lang="en-US" u="sng" smtClean="0">
              <a:latin typeface="Arial" charset="0"/>
              <a:cs typeface="Arial" charset="0"/>
            </a:endParaRPr>
          </a:p>
          <a:p>
            <a:pPr marL="415925" lvl="2" indent="-174625" eaLnBrk="1" hangingPunct="1">
              <a:buFont typeface="Calibri" pitchFamily="34" charset="0"/>
              <a:buAutoNum type="arabicPeriod"/>
            </a:pPr>
            <a:r>
              <a:rPr lang="en-US" u="sng" smtClean="0">
                <a:latin typeface="Arial" charset="0"/>
                <a:cs typeface="Arial" charset="0"/>
              </a:rPr>
              <a:t>Scalable, Flexible and Adaptable Operational Capabilities</a:t>
            </a:r>
            <a:r>
              <a:rPr lang="en-US" smtClean="0">
                <a:latin typeface="Arial" charset="0"/>
                <a:cs typeface="Arial" charset="0"/>
              </a:rPr>
              <a:t>:  As incidents change in size, scope and complexity, the number, type and source of responses must be able to expand to meet requirements.</a:t>
            </a:r>
            <a:endParaRPr lang="en-US" u="sng" smtClean="0">
              <a:latin typeface="Arial" charset="0"/>
              <a:cs typeface="Arial" charset="0"/>
            </a:endParaRPr>
          </a:p>
          <a:p>
            <a:pPr marL="415925" lvl="2" indent="-174625" eaLnBrk="1" hangingPunct="1">
              <a:buFont typeface="Calibri" pitchFamily="34" charset="0"/>
              <a:buAutoNum type="arabicPeriod"/>
            </a:pPr>
            <a:r>
              <a:rPr lang="en-US" u="sng" smtClean="0">
                <a:latin typeface="Arial" charset="0"/>
                <a:cs typeface="Arial" charset="0"/>
              </a:rPr>
              <a:t>Unity of Effort through Unified Command</a:t>
            </a:r>
            <a:r>
              <a:rPr lang="en-US" smtClean="0">
                <a:latin typeface="Arial" charset="0"/>
                <a:cs typeface="Arial" charset="0"/>
              </a:rPr>
              <a:t>: Effective unified command indispensable to all response activities; requires clear understanding of roles and responsibilities; shared objectives.  Each agency maintains its own authority, responsibility and accountability.</a:t>
            </a:r>
            <a:endParaRPr lang="en-US" u="sng" smtClean="0">
              <a:latin typeface="Arial" charset="0"/>
              <a:cs typeface="Arial" charset="0"/>
            </a:endParaRPr>
          </a:p>
          <a:p>
            <a:pPr marL="415925" lvl="2" indent="-174625" eaLnBrk="1" hangingPunct="1">
              <a:buFont typeface="Calibri" pitchFamily="34" charset="0"/>
              <a:buAutoNum type="arabicPeriod"/>
            </a:pPr>
            <a:r>
              <a:rPr lang="en-US" u="sng" smtClean="0">
                <a:latin typeface="Arial" charset="0"/>
                <a:cs typeface="Arial" charset="0"/>
              </a:rPr>
              <a:t>Readiness to Act</a:t>
            </a:r>
            <a:r>
              <a:rPr lang="en-US" smtClean="0">
                <a:latin typeface="Arial" charset="0"/>
                <a:cs typeface="Arial" charset="0"/>
              </a:rPr>
              <a:t>:  Readiness to act balanced with an understanding of risk.  Requires clear, focused communications.  Disciplined processes, procedures, systems. From individuals, families, communities to local, State and Federal agencies, national response depends on instinct and ability to act.</a:t>
            </a:r>
          </a:p>
          <a:p>
            <a:pPr marL="173038" indent="-173038" eaLnBrk="1" hangingPunct="1">
              <a:buFontTx/>
              <a:buChar char="•"/>
            </a:pPr>
            <a:r>
              <a:rPr lang="en-US" smtClean="0">
                <a:latin typeface="Arial" charset="0"/>
                <a:cs typeface="Arial" charset="0"/>
              </a:rPr>
              <a:t>Planning - a critical element of effective response.  </a:t>
            </a:r>
          </a:p>
          <a:p>
            <a:pPr marL="357188" lvl="1" indent="-115888" eaLnBrk="1" hangingPunct="1">
              <a:buFontTx/>
              <a:buChar char="•"/>
            </a:pPr>
            <a:r>
              <a:rPr lang="en-US" smtClean="0">
                <a:latin typeface="Arial" charset="0"/>
                <a:cs typeface="Arial" charset="0"/>
              </a:rPr>
              <a:t>We are developing a National Planning System to accompany national exercise system.  It will provide common planning focus, format; help build capabilities</a:t>
            </a:r>
          </a:p>
        </p:txBody>
      </p:sp>
      <p:sp>
        <p:nvSpPr>
          <p:cNvPr id="3584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603023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390525" y="4527550"/>
            <a:ext cx="6613525" cy="4851400"/>
          </a:xfrm>
          <a:noFill/>
          <a:ln/>
        </p:spPr>
        <p:txBody>
          <a:bodyPr/>
          <a:lstStyle/>
          <a:p>
            <a:pPr marL="115888" indent="-115888">
              <a:lnSpc>
                <a:spcPct val="90000"/>
              </a:lnSpc>
            </a:pPr>
            <a:r>
              <a:rPr lang="en-US" b="1" smtClean="0">
                <a:latin typeface="Arial" charset="0"/>
                <a:cs typeface="Arial" charset="0"/>
              </a:rPr>
              <a:t>Notes</a:t>
            </a:r>
          </a:p>
          <a:p>
            <a:pPr marL="115888" indent="-115888">
              <a:lnSpc>
                <a:spcPct val="90000"/>
              </a:lnSpc>
              <a:buFontTx/>
              <a:buChar char="•"/>
            </a:pPr>
            <a:r>
              <a:rPr lang="en-US" smtClean="0">
                <a:latin typeface="Arial" charset="0"/>
                <a:cs typeface="Arial" charset="0"/>
              </a:rPr>
              <a:t>Key concept is that the NRF is always in effect and operational elements can be partially or fully implemented.  </a:t>
            </a:r>
          </a:p>
          <a:p>
            <a:pPr marL="115888" indent="-115888">
              <a:lnSpc>
                <a:spcPct val="90000"/>
              </a:lnSpc>
              <a:buFontTx/>
              <a:buChar char="•"/>
            </a:pPr>
            <a:r>
              <a:rPr lang="en-US" smtClean="0">
                <a:latin typeface="Arial" charset="0"/>
                <a:cs typeface="Arial" charset="0"/>
              </a:rPr>
              <a:t>Similar thinking plays out every day in jurisdictions across America where cities, counties and States are employing concepts from the National Incident Management Systems and the National Response Plan.</a:t>
            </a:r>
          </a:p>
          <a:p>
            <a:pPr marL="115888" indent="-115888">
              <a:lnSpc>
                <a:spcPct val="90000"/>
              </a:lnSpc>
              <a:buFontTx/>
              <a:buChar char="•"/>
            </a:pPr>
            <a:r>
              <a:rPr lang="en-US" smtClean="0">
                <a:latin typeface="Arial" charset="0"/>
                <a:cs typeface="Arial" charset="0"/>
              </a:rPr>
              <a:t>In most cases, these incidents are managed locally with existing resources.  Where a gap in local capability develops, cities and counties have mutual aid agreements with nearby cities and counties to provide additional fire trucks and crews, ambulances and crews, law enforcement and other forms of assistance.</a:t>
            </a:r>
          </a:p>
          <a:p>
            <a:pPr marL="115888" indent="-115888">
              <a:lnSpc>
                <a:spcPct val="90000"/>
              </a:lnSpc>
              <a:buFontTx/>
              <a:buChar char="•"/>
            </a:pPr>
            <a:r>
              <a:rPr lang="en-US" smtClean="0">
                <a:latin typeface="Arial" charset="0"/>
                <a:cs typeface="Arial" charset="0"/>
              </a:rPr>
              <a:t>States have a tremendous level of capability with the National Guard and other resources.  When a State anticipates a gap, they too have alternatives to coordinate through Emergency Management Assistance Compacts (EMAC) before they request Federal assistance.  For example, the State of Florida has a standing EMAC agreement with the State of North Carolina to employ North Carolina National Guard C-130s to evacuate residents from the Florida Keys when threatened by a hurricane.</a:t>
            </a:r>
          </a:p>
          <a:p>
            <a:pPr marL="115888" indent="-115888">
              <a:lnSpc>
                <a:spcPct val="90000"/>
              </a:lnSpc>
              <a:buFontTx/>
              <a:buChar char="•"/>
            </a:pPr>
            <a:r>
              <a:rPr lang="en-US" smtClean="0">
                <a:latin typeface="Arial" charset="0"/>
                <a:cs typeface="Arial" charset="0"/>
              </a:rPr>
              <a:t>Only a small number of incidents require Federal support.  And, even fewer would be considered catastrophic, where the typical pull of Federal resources from a state would be reversed to initiate a push of resources toward the State.  </a:t>
            </a:r>
          </a:p>
          <a:p>
            <a:pPr marL="115888" indent="-115888">
              <a:lnSpc>
                <a:spcPct val="90000"/>
              </a:lnSpc>
              <a:buFontTx/>
              <a:buChar char="•"/>
            </a:pPr>
            <a:r>
              <a:rPr lang="en-US" smtClean="0">
                <a:latin typeface="Arial" charset="0"/>
                <a:cs typeface="Arial" charset="0"/>
              </a:rPr>
              <a:t>Yet even in this instance, the Governor must request Federal support.  We have developed new policies to encourage Governor’s to make early decisions when they can.  This past hurricane season, Texas Governor Perry was the first to request a Pre-Landfall Declaration, that once approved by the President, opened the door to positioning Federal support in  HHS medical teams, DoD aircraft; activating a Fed ambulance contract – all in advance of landfall.  </a:t>
            </a:r>
          </a:p>
          <a:p>
            <a:pPr marL="115888" indent="-115888">
              <a:lnSpc>
                <a:spcPct val="90000"/>
              </a:lnSpc>
              <a:buFontTx/>
              <a:buChar char="•"/>
            </a:pPr>
            <a:r>
              <a:rPr lang="en-US" smtClean="0">
                <a:latin typeface="Arial" charset="0"/>
                <a:cs typeface="Arial" charset="0"/>
              </a:rPr>
              <a:t>It is not always obvious at the outset whether a seemingly minor event might be the initial  phase of a larger, rapidly growing threat.  The melamine animal food incident or airline passenger with Tuberculosis are examples where a small event, perhaps involving only one department or agency has the potential to grow into a larger, more complex incident.  </a:t>
            </a:r>
          </a:p>
          <a:p>
            <a:pPr marL="115888" indent="-115888">
              <a:lnSpc>
                <a:spcPct val="90000"/>
              </a:lnSpc>
              <a:buFontTx/>
              <a:buChar char="•"/>
            </a:pPr>
            <a:r>
              <a:rPr lang="en-US" smtClean="0">
                <a:latin typeface="Arial" charset="0"/>
                <a:cs typeface="Arial" charset="0"/>
              </a:rPr>
              <a:t>The Framework provides the coordinating mechanism for sharing information, ensuring rapid assessment and seamlessly integrating Federal support.  </a:t>
            </a:r>
          </a:p>
        </p:txBody>
      </p:sp>
      <p:sp>
        <p:nvSpPr>
          <p:cNvPr id="36868"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135775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311150" y="4527550"/>
            <a:ext cx="6851650" cy="4770438"/>
          </a:xfrm>
          <a:ln/>
        </p:spPr>
        <p:txBody>
          <a:bodyPr lIns="93925" tIns="46962" rIns="93925" bIns="46962"/>
          <a:lstStyle/>
          <a:p>
            <a:pPr marL="116917" indent="-116917">
              <a:lnSpc>
                <a:spcPct val="90000"/>
              </a:lnSpc>
              <a:defRPr/>
            </a:pPr>
            <a:r>
              <a:rPr lang="en-US" b="1" dirty="0" smtClean="0">
                <a:cs typeface="Arial" charset="0"/>
              </a:rPr>
              <a:t>Notes</a:t>
            </a:r>
          </a:p>
          <a:p>
            <a:pPr marL="116917" indent="-116917">
              <a:lnSpc>
                <a:spcPct val="90000"/>
              </a:lnSpc>
              <a:buFontTx/>
              <a:buChar char="•"/>
              <a:defRPr/>
            </a:pPr>
            <a:r>
              <a:rPr lang="en-US" dirty="0" smtClean="0">
                <a:cs typeface="Arial" charset="0"/>
              </a:rPr>
              <a:t>The NRF implements the Post-Katrina Emergency Management Reform Act provisions with regard to key Federal incident response leadership positions.</a:t>
            </a:r>
          </a:p>
          <a:p>
            <a:pPr marL="116917" indent="-116917">
              <a:lnSpc>
                <a:spcPct val="90000"/>
              </a:lnSpc>
              <a:buFontTx/>
              <a:buChar char="•"/>
              <a:defRPr/>
            </a:pPr>
            <a:r>
              <a:rPr lang="en-US" dirty="0" smtClean="0">
                <a:cs typeface="Arial" charset="0"/>
              </a:rPr>
              <a:t>It outlines roles, responsibilities, and interfaces among:</a:t>
            </a:r>
          </a:p>
          <a:p>
            <a:pPr marL="299702" lvl="1" indent="-125150">
              <a:lnSpc>
                <a:spcPct val="90000"/>
              </a:lnSpc>
              <a:buFontTx/>
              <a:buChar char="•"/>
              <a:defRPr/>
            </a:pPr>
            <a:r>
              <a:rPr lang="en-US" dirty="0" smtClean="0">
                <a:cs typeface="Arial" charset="0"/>
              </a:rPr>
              <a:t>The Secretary of Homeland Security</a:t>
            </a:r>
          </a:p>
          <a:p>
            <a:pPr marL="299702" lvl="1" indent="-125150">
              <a:lnSpc>
                <a:spcPct val="90000"/>
              </a:lnSpc>
              <a:buFontTx/>
              <a:buChar char="•"/>
              <a:defRPr/>
            </a:pPr>
            <a:r>
              <a:rPr lang="en-US" dirty="0" smtClean="0">
                <a:cs typeface="Arial" charset="0"/>
              </a:rPr>
              <a:t>The FEMA Administrator</a:t>
            </a:r>
          </a:p>
          <a:p>
            <a:pPr marL="299702" lvl="1" indent="-125150">
              <a:lnSpc>
                <a:spcPct val="90000"/>
              </a:lnSpc>
              <a:buFontTx/>
              <a:buChar char="•"/>
              <a:defRPr/>
            </a:pPr>
            <a:r>
              <a:rPr lang="en-US" dirty="0" smtClean="0">
                <a:cs typeface="Arial" charset="0"/>
              </a:rPr>
              <a:t>The Principal Federal Official</a:t>
            </a:r>
          </a:p>
          <a:p>
            <a:pPr marL="299702" lvl="1" indent="-125150">
              <a:lnSpc>
                <a:spcPct val="90000"/>
              </a:lnSpc>
              <a:buFontTx/>
              <a:buChar char="•"/>
              <a:defRPr/>
            </a:pPr>
            <a:r>
              <a:rPr lang="en-US" dirty="0" smtClean="0">
                <a:cs typeface="Arial" charset="0"/>
              </a:rPr>
              <a:t>The Federal Coordinating Officer</a:t>
            </a:r>
          </a:p>
          <a:p>
            <a:pPr marL="116917" indent="-116917">
              <a:lnSpc>
                <a:spcPct val="90000"/>
              </a:lnSpc>
              <a:buFontTx/>
              <a:buChar char="•"/>
              <a:defRPr/>
            </a:pPr>
            <a:r>
              <a:rPr lang="en-US" dirty="0" smtClean="0">
                <a:cs typeface="Arial" charset="0"/>
              </a:rPr>
              <a:t>The NRF also outlines roles of and relationships with and among other key Federal and State leaders.</a:t>
            </a:r>
          </a:p>
          <a:p>
            <a:pPr eaLnBrk="1" hangingPunct="1">
              <a:defRPr/>
            </a:pPr>
            <a:endParaRPr lang="en-US" dirty="0" smtClean="0">
              <a:latin typeface="Times New Roman" pitchFamily="18" charset="0"/>
            </a:endParaRPr>
          </a:p>
          <a:p>
            <a:pPr eaLnBrk="1" hangingPunct="1">
              <a:defRPr/>
            </a:pPr>
            <a:endParaRPr lang="en-US" dirty="0" smtClean="0">
              <a:latin typeface="Times New Roman" pitchFamily="18" charset="0"/>
            </a:endParaRPr>
          </a:p>
          <a:p>
            <a:pPr eaLnBrk="1" hangingPunct="1">
              <a:defRPr/>
            </a:pPr>
            <a:endParaRPr lang="en-US" dirty="0" smtClean="0">
              <a:latin typeface="Times New Roman" pitchFamily="18" charset="0"/>
            </a:endParaRPr>
          </a:p>
        </p:txBody>
      </p:sp>
      <p:sp>
        <p:nvSpPr>
          <p:cNvPr id="37892"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26696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115888" indent="-115888" eaLnBrk="1" hangingPunct="1"/>
            <a:r>
              <a:rPr lang="en-US" b="1" smtClean="0">
                <a:latin typeface="Arial" charset="0"/>
                <a:cs typeface="Arial" charset="0"/>
              </a:rPr>
              <a:t>Notes</a:t>
            </a:r>
          </a:p>
          <a:p>
            <a:pPr marL="115888" indent="-115888" eaLnBrk="1" hangingPunct="1">
              <a:buFontTx/>
              <a:buChar char="•"/>
            </a:pPr>
            <a:r>
              <a:rPr lang="en-US" smtClean="0">
                <a:latin typeface="Arial" charset="0"/>
              </a:rPr>
              <a:t>A key concept of the NRF is that effective, unified national response requires layered, mutually supporting capabilities.</a:t>
            </a:r>
          </a:p>
          <a:p>
            <a:pPr marL="115888" indent="-115888" eaLnBrk="1" hangingPunct="1">
              <a:buFontTx/>
              <a:buChar char="•"/>
            </a:pPr>
            <a:r>
              <a:rPr lang="en-US" smtClean="0">
                <a:latin typeface="Arial" charset="0"/>
              </a:rPr>
              <a:t>The Framework recognizes and builds on the key roles that State and tribal governments plays.</a:t>
            </a:r>
          </a:p>
          <a:p>
            <a:pPr marL="115888" indent="-115888" eaLnBrk="1" hangingPunct="1">
              <a:buFontTx/>
              <a:buChar char="•"/>
            </a:pPr>
            <a:r>
              <a:rPr lang="en-US" smtClean="0">
                <a:latin typeface="Arial" charset="0"/>
              </a:rPr>
              <a:t>Communities and local jurisdictions are not only the first line of defense when incidents occur, they are also responsible for preparedness and planning efforts.</a:t>
            </a:r>
          </a:p>
          <a:p>
            <a:pPr marL="115888" indent="-115888" eaLnBrk="1" hangingPunct="1">
              <a:buFontTx/>
              <a:buChar char="•"/>
            </a:pPr>
            <a:r>
              <a:rPr lang="en-US" smtClean="0">
                <a:latin typeface="Arial" charset="0"/>
              </a:rPr>
              <a:t>Successful response begins with effective preparedness by individuals, households, communities, States, and the Federal government.</a:t>
            </a:r>
          </a:p>
          <a:p>
            <a:pPr marL="115888" lvl="1" indent="-115888" eaLnBrk="1" hangingPunct="1">
              <a:buFontTx/>
              <a:buChar char="•"/>
            </a:pPr>
            <a:r>
              <a:rPr lang="en-US" smtClean="0">
                <a:latin typeface="Arial" charset="0"/>
              </a:rPr>
              <a:t>The Framework emphasizes the role that individuals and households can play in preparing themselves and in supporting community preparedness through initiatives such as Citizens Corps.</a:t>
            </a:r>
          </a:p>
          <a:p>
            <a:pPr marL="115888" indent="-115888" eaLnBrk="1" hangingPunct="1">
              <a:buFontTx/>
              <a:buChar char="•"/>
            </a:pPr>
            <a:endParaRPr lang="en-US" smtClean="0">
              <a:latin typeface="Arial" charset="0"/>
            </a:endParaRPr>
          </a:p>
        </p:txBody>
      </p:sp>
      <p:sp>
        <p:nvSpPr>
          <p:cNvPr id="38916"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53699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6917" indent="-116917" eaLnBrk="1" hangingPunct="1">
              <a:defRPr/>
            </a:pPr>
            <a:r>
              <a:rPr lang="en-US" b="1" dirty="0" smtClean="0">
                <a:cs typeface="Arial" charset="0"/>
              </a:rPr>
              <a:t>Notes</a:t>
            </a:r>
          </a:p>
          <a:p>
            <a:pPr marL="116917" indent="-116917" eaLnBrk="1" hangingPunct="1">
              <a:buFontTx/>
              <a:buChar char="•"/>
              <a:defRPr/>
            </a:pPr>
            <a:r>
              <a:rPr lang="en-US" dirty="0" smtClean="0">
                <a:latin typeface="Arial" charset="0"/>
              </a:rPr>
              <a:t>The Framework systematically incorporates public-sector agencies at all levels with:</a:t>
            </a:r>
          </a:p>
          <a:p>
            <a:pPr marL="299702" lvl="1" indent="-125150" eaLnBrk="1" hangingPunct="1">
              <a:buFontTx/>
              <a:buChar char="•"/>
              <a:defRPr/>
            </a:pPr>
            <a:r>
              <a:rPr lang="en-US" dirty="0" smtClean="0">
                <a:latin typeface="Arial" charset="0"/>
              </a:rPr>
              <a:t>Private-sector organizations (business and industry), and </a:t>
            </a:r>
          </a:p>
          <a:p>
            <a:pPr marL="299702" lvl="1" indent="-125150" eaLnBrk="1" hangingPunct="1">
              <a:buFontTx/>
              <a:buChar char="•"/>
              <a:defRPr/>
            </a:pPr>
            <a:r>
              <a:rPr lang="en-US" dirty="0" smtClean="0">
                <a:latin typeface="Arial" charset="0"/>
              </a:rPr>
              <a:t>Nongovernmental organizations that play such key roles in response</a:t>
            </a:r>
          </a:p>
          <a:p>
            <a:pPr>
              <a:defRPr/>
            </a:pPr>
            <a:endParaRPr lang="en-US" dirty="0"/>
          </a:p>
        </p:txBody>
      </p:sp>
      <p:sp>
        <p:nvSpPr>
          <p:cNvPr id="39940" name="Slide Number Placeholder 3"/>
          <p:cNvSpPr>
            <a:spLocks noGrp="1"/>
          </p:cNvSpPr>
          <p:nvPr>
            <p:ph type="sldNum" sz="quarter" idx="5"/>
          </p:nvPr>
        </p:nvSpPr>
        <p:spPr>
          <a:noFill/>
        </p:spPr>
        <p:txBody>
          <a:bodyPr/>
          <a:lstStyle/>
          <a:p>
            <a:pPr defTabSz="939800"/>
            <a:fld id="{C6B85E7E-9141-41BA-B882-38FDDD07149B}" type="slidenum">
              <a:rPr lang="en-US" smtClean="0">
                <a:latin typeface="Arial" charset="0"/>
                <a:cs typeface="Arial" charset="0"/>
              </a:rPr>
              <a:pPr defTabSz="939800"/>
              <a:t>19</a:t>
            </a:fld>
            <a:endParaRPr lang="en-US" smtClean="0">
              <a:latin typeface="Arial" charset="0"/>
              <a:cs typeface="Arial" charset="0"/>
            </a:endParaRPr>
          </a:p>
        </p:txBody>
      </p:sp>
      <p:sp>
        <p:nvSpPr>
          <p:cNvPr id="39941" name="Header Placeholder 4"/>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803003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marL="115888" indent="-115888"/>
            <a:r>
              <a:rPr lang="en-US" b="1" smtClean="0">
                <a:latin typeface="Arial" charset="0"/>
                <a:cs typeface="Arial" charset="0"/>
              </a:rPr>
              <a:t>Notes</a:t>
            </a:r>
          </a:p>
          <a:p>
            <a:pPr marL="115888" indent="-115888">
              <a:buFontTx/>
              <a:buChar char="•"/>
            </a:pPr>
            <a:r>
              <a:rPr lang="en-US" smtClean="0">
                <a:latin typeface="Arial" charset="0"/>
              </a:rPr>
              <a:t>Publishing and implementing the National Response Framework is a key step in the process of improving national incident response.</a:t>
            </a:r>
          </a:p>
          <a:p>
            <a:pPr marL="115888" indent="-115888">
              <a:buFontTx/>
              <a:buChar char="•"/>
            </a:pPr>
            <a:r>
              <a:rPr lang="en-US" smtClean="0">
                <a:latin typeface="Arial" charset="0"/>
              </a:rPr>
              <a:t>The steps that will follow are equally key to fulfilling the promise of the NRF.</a:t>
            </a:r>
          </a:p>
          <a:p>
            <a:pPr marL="115888" indent="-115888">
              <a:buFontTx/>
              <a:buChar char="•"/>
            </a:pPr>
            <a:r>
              <a:rPr lang="en-US" smtClean="0">
                <a:latin typeface="Arial" charset="0"/>
              </a:rPr>
              <a:t>The cycle consists of:</a:t>
            </a:r>
          </a:p>
          <a:p>
            <a:pPr marL="298450" lvl="1" indent="-123825">
              <a:buFontTx/>
              <a:buChar char="•"/>
            </a:pPr>
            <a:r>
              <a:rPr lang="en-US" smtClean="0">
                <a:latin typeface="Arial" charset="0"/>
              </a:rPr>
              <a:t>Synchronizing local, state, tribal, private sector, and NGO plans with the NRF</a:t>
            </a:r>
          </a:p>
          <a:p>
            <a:pPr marL="298450" lvl="1" indent="-123825">
              <a:buFontTx/>
              <a:buChar char="•"/>
            </a:pPr>
            <a:r>
              <a:rPr lang="en-US" smtClean="0">
                <a:latin typeface="Arial" charset="0"/>
              </a:rPr>
              <a:t>Organizing, training, and equipping in compliance with pertinent plans</a:t>
            </a:r>
          </a:p>
          <a:p>
            <a:pPr marL="298450" lvl="1" indent="-123825">
              <a:buFontTx/>
              <a:buChar char="•"/>
            </a:pPr>
            <a:r>
              <a:rPr lang="en-US" smtClean="0">
                <a:latin typeface="Arial" charset="0"/>
              </a:rPr>
              <a:t>Exercises all key elements and involving all partners</a:t>
            </a:r>
          </a:p>
          <a:p>
            <a:pPr marL="298450" lvl="1" indent="-123825">
              <a:buFontTx/>
              <a:buChar char="•"/>
            </a:pPr>
            <a:r>
              <a:rPr lang="en-US" smtClean="0">
                <a:latin typeface="Arial" charset="0"/>
              </a:rPr>
              <a:t>Evaluating what is learned from exercises and actual events</a:t>
            </a:r>
          </a:p>
          <a:p>
            <a:pPr marL="298450" lvl="1" indent="-123825">
              <a:buFontTx/>
              <a:buChar char="•"/>
            </a:pPr>
            <a:r>
              <a:rPr lang="en-US" smtClean="0">
                <a:latin typeface="Arial" charset="0"/>
              </a:rPr>
              <a:t>Then starting the cycle again as we enhance our plans based on lessons learned</a:t>
            </a:r>
          </a:p>
          <a:p>
            <a:pPr marL="115888" indent="-115888">
              <a:buFontTx/>
              <a:buChar char="•"/>
            </a:pPr>
            <a:endParaRPr lang="en-US" smtClean="0">
              <a:latin typeface="Arial" charset="0"/>
            </a:endParaRPr>
          </a:p>
          <a:p>
            <a:pPr marL="115888" indent="-115888">
              <a:buFontTx/>
              <a:buChar char="•"/>
            </a:pPr>
            <a:r>
              <a:rPr lang="en-US" smtClean="0">
                <a:latin typeface="Arial" charset="0"/>
              </a:rPr>
              <a:t>From a national standpoint, we are committed to institute a National Planning System as mentioned earlier that transforms the legacy Incident Annexes based on a set of National Planning Scenarios and standardized planning protocols and institutionalizing the HIRA approach.</a:t>
            </a:r>
          </a:p>
        </p:txBody>
      </p:sp>
      <p:sp>
        <p:nvSpPr>
          <p:cNvPr id="40964" name="Slide Number Placeholder 3"/>
          <p:cNvSpPr>
            <a:spLocks noGrp="1"/>
          </p:cNvSpPr>
          <p:nvPr>
            <p:ph type="sldNum" sz="quarter" idx="5"/>
          </p:nvPr>
        </p:nvSpPr>
        <p:spPr>
          <a:noFill/>
        </p:spPr>
        <p:txBody>
          <a:bodyPr/>
          <a:lstStyle/>
          <a:p>
            <a:pPr defTabSz="939800"/>
            <a:fld id="{7BB7ED85-B893-4D15-8115-186D19D07E75}" type="slidenum">
              <a:rPr lang="en-US" smtClean="0">
                <a:latin typeface="Arial" charset="0"/>
                <a:cs typeface="Arial" charset="0"/>
              </a:rPr>
              <a:pPr defTabSz="939800"/>
              <a:t>20</a:t>
            </a:fld>
            <a:endParaRPr lang="en-US" smtClean="0">
              <a:latin typeface="Arial" charset="0"/>
              <a:cs typeface="Arial" charset="0"/>
            </a:endParaRPr>
          </a:p>
        </p:txBody>
      </p:sp>
      <p:sp>
        <p:nvSpPr>
          <p:cNvPr id="40965" name="Header Placeholder 4"/>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51061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1748599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b="1" smtClean="0">
                <a:latin typeface="Arial" charset="0"/>
                <a:cs typeface="Arial" charset="0"/>
              </a:rPr>
              <a:t>Notes</a:t>
            </a:r>
          </a:p>
          <a:p>
            <a:pPr eaLnBrk="1" hangingPunct="1"/>
            <a:r>
              <a:rPr lang="en-US" smtClean="0">
                <a:latin typeface="Arial" charset="0"/>
              </a:rPr>
              <a:t>Vastly improved coordination among Federal, State, tribal, local, private sector, and nongovernmental organizations to help save lives and protect America's communities by increasing the speed, effectiveness, and efficiency of incident management. </a:t>
            </a:r>
          </a:p>
          <a:p>
            <a:pPr eaLnBrk="1" hangingPunct="1"/>
            <a:endParaRPr lang="en-US" smtClean="0">
              <a:latin typeface="Times" pitchFamily="18" charset="0"/>
            </a:endParaRPr>
          </a:p>
        </p:txBody>
      </p:sp>
      <p:sp>
        <p:nvSpPr>
          <p:cNvPr id="41988"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2634900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713196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2228"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421470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311150" y="4405313"/>
            <a:ext cx="6692900" cy="4851400"/>
          </a:xfrm>
          <a:noFill/>
          <a:ln/>
        </p:spPr>
        <p:txBody>
          <a:bodyPr/>
          <a:lstStyle/>
          <a:p>
            <a:pPr>
              <a:lnSpc>
                <a:spcPct val="90000"/>
              </a:lnSpc>
            </a:pPr>
            <a:r>
              <a:rPr lang="en-US" b="1" smtClean="0">
                <a:latin typeface="Arial" charset="0"/>
              </a:rPr>
              <a:t>Note</a:t>
            </a:r>
          </a:p>
          <a:p>
            <a:pPr>
              <a:lnSpc>
                <a:spcPct val="90000"/>
              </a:lnSpc>
            </a:pPr>
            <a:endParaRPr lang="en-US" smtClean="0">
              <a:latin typeface="Arial" charset="0"/>
            </a:endParaRPr>
          </a:p>
          <a:p>
            <a:pPr>
              <a:lnSpc>
                <a:spcPct val="90000"/>
              </a:lnSpc>
            </a:pPr>
            <a:r>
              <a:rPr lang="en-US" smtClean="0">
                <a:latin typeface="Arial" charset="0"/>
              </a:rPr>
              <a:t>Effective response to an incident is a shared responsibility of governments at all levels, the private sector, NGO, and individual citizens.</a:t>
            </a:r>
          </a:p>
          <a:p>
            <a:pPr>
              <a:lnSpc>
                <a:spcPct val="90000"/>
              </a:lnSpc>
            </a:pPr>
            <a:endParaRPr lang="en-US" smtClean="0">
              <a:latin typeface="Arial" charset="0"/>
            </a:endParaRPr>
          </a:p>
          <a:p>
            <a:pPr>
              <a:lnSpc>
                <a:spcPct val="90000"/>
              </a:lnSpc>
            </a:pPr>
            <a:r>
              <a:rPr lang="en-US" smtClean="0">
                <a:latin typeface="Arial" charset="0"/>
              </a:rPr>
              <a:t>Communities, tribes, States, the Federal Government, NGOs, and the private sector should each understand their respective roles and responsibilities, and complement each other in achieving shared goals.  </a:t>
            </a:r>
          </a:p>
          <a:p>
            <a:pPr>
              <a:lnSpc>
                <a:spcPct val="90000"/>
              </a:lnSpc>
            </a:pPr>
            <a:endParaRPr lang="en-US" b="1" smtClean="0">
              <a:latin typeface="Arial" charset="0"/>
            </a:endParaRPr>
          </a:p>
          <a:p>
            <a:pPr>
              <a:lnSpc>
                <a:spcPct val="90000"/>
              </a:lnSpc>
            </a:pPr>
            <a:r>
              <a:rPr lang="en-US" smtClean="0">
                <a:latin typeface="Arial" charset="0"/>
              </a:rPr>
              <a:t>It is important that each level of government adapt and apply the general roles outlined in the </a:t>
            </a:r>
            <a:r>
              <a:rPr lang="en-US" i="1" smtClean="0">
                <a:latin typeface="Arial" charset="0"/>
              </a:rPr>
              <a:t>Framework</a:t>
            </a:r>
            <a:r>
              <a:rPr lang="en-US" smtClean="0">
                <a:latin typeface="Arial" charset="0"/>
              </a:rPr>
              <a:t>.  </a:t>
            </a:r>
          </a:p>
          <a:p>
            <a:pPr>
              <a:lnSpc>
                <a:spcPct val="90000"/>
              </a:lnSpc>
            </a:pPr>
            <a:endParaRPr lang="en-US" smtClean="0">
              <a:latin typeface="Arial" charset="0"/>
            </a:endParaRPr>
          </a:p>
          <a:p>
            <a:pPr>
              <a:lnSpc>
                <a:spcPct val="90000"/>
              </a:lnSpc>
            </a:pPr>
            <a:r>
              <a:rPr lang="en-US" smtClean="0">
                <a:latin typeface="Arial" charset="0"/>
              </a:rPr>
              <a:t>Stakeholders can support and implement the NRF through the following actions:</a:t>
            </a:r>
          </a:p>
          <a:p>
            <a:pPr>
              <a:lnSpc>
                <a:spcPct val="90000"/>
              </a:lnSpc>
            </a:pPr>
            <a:r>
              <a:rPr lang="en-US" smtClean="0">
                <a:latin typeface="Arial" charset="0"/>
              </a:rPr>
              <a:t>- Define key leadership and staff functions</a:t>
            </a:r>
          </a:p>
          <a:p>
            <a:pPr>
              <a:lnSpc>
                <a:spcPct val="90000"/>
              </a:lnSpc>
            </a:pPr>
            <a:r>
              <a:rPr lang="en-US" smtClean="0">
                <a:latin typeface="Arial" charset="0"/>
              </a:rPr>
              <a:t>- Adopt capabilities-based planning as the method to build response capabilities</a:t>
            </a:r>
          </a:p>
          <a:p>
            <a:pPr>
              <a:lnSpc>
                <a:spcPct val="90000"/>
              </a:lnSpc>
            </a:pPr>
            <a:r>
              <a:rPr lang="en-US" smtClean="0">
                <a:latin typeface="Arial" charset="0"/>
              </a:rPr>
              <a:t>- Conduct collaborative planning</a:t>
            </a:r>
          </a:p>
          <a:p>
            <a:pPr>
              <a:lnSpc>
                <a:spcPct val="90000"/>
              </a:lnSpc>
            </a:pPr>
            <a:r>
              <a:rPr lang="en-US" smtClean="0">
                <a:latin typeface="Arial" charset="0"/>
              </a:rPr>
              <a:t>- Participate in training and exercises </a:t>
            </a:r>
          </a:p>
          <a:p>
            <a:pPr>
              <a:lnSpc>
                <a:spcPct val="90000"/>
              </a:lnSpc>
            </a:pPr>
            <a:endParaRPr lang="en-US" smtClean="0">
              <a:latin typeface="Arial" charset="0"/>
            </a:endParaRPr>
          </a:p>
          <a:p>
            <a:pPr>
              <a:lnSpc>
                <a:spcPct val="90000"/>
              </a:lnSpc>
            </a:pPr>
            <a:r>
              <a:rPr lang="en-US" smtClean="0">
                <a:latin typeface="Arial" charset="0"/>
              </a:rPr>
              <a:t>Due to statutory limitations, the </a:t>
            </a:r>
            <a:r>
              <a:rPr lang="en-US" i="1" smtClean="0">
                <a:latin typeface="Arial" charset="0"/>
              </a:rPr>
              <a:t>NRF</a:t>
            </a:r>
            <a:r>
              <a:rPr lang="en-US" smtClean="0">
                <a:latin typeface="Arial" charset="0"/>
              </a:rPr>
              <a:t> cannot mandate non-Federal entities to comply with the </a:t>
            </a:r>
            <a:r>
              <a:rPr lang="en-US" i="1" smtClean="0">
                <a:latin typeface="Arial" charset="0"/>
              </a:rPr>
              <a:t>NRF</a:t>
            </a:r>
            <a:r>
              <a:rPr lang="en-US" smtClean="0">
                <a:latin typeface="Arial" charset="0"/>
              </a:rPr>
              <a:t> and its principles, but full cooperation is encouraged by these partners.</a:t>
            </a:r>
          </a:p>
          <a:p>
            <a:pPr>
              <a:lnSpc>
                <a:spcPct val="90000"/>
              </a:lnSpc>
            </a:pPr>
            <a:endParaRPr lang="en-US" smtClean="0">
              <a:latin typeface="Arial" charset="0"/>
            </a:endParaRPr>
          </a:p>
          <a:p>
            <a:pPr>
              <a:lnSpc>
                <a:spcPct val="90000"/>
              </a:lnSpc>
            </a:pPr>
            <a:endParaRPr lang="en-US" smtClean="0">
              <a:latin typeface="Arial" charset="0"/>
            </a:endParaRPr>
          </a:p>
          <a:p>
            <a:pPr>
              <a:lnSpc>
                <a:spcPct val="90000"/>
              </a:lnSpc>
            </a:pPr>
            <a:endParaRPr lang="en-US" smtClean="0">
              <a:latin typeface="Times" pitchFamily="18" charset="0"/>
            </a:endParaRPr>
          </a:p>
        </p:txBody>
      </p:sp>
      <p:sp>
        <p:nvSpPr>
          <p:cNvPr id="53252"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75002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311150" y="4405313"/>
            <a:ext cx="6692900" cy="4851400"/>
          </a:xfrm>
          <a:ln/>
        </p:spPr>
        <p:txBody>
          <a:bodyPr/>
          <a:lstStyle/>
          <a:p>
            <a:pPr>
              <a:lnSpc>
                <a:spcPct val="90000"/>
              </a:lnSpc>
              <a:defRPr/>
            </a:pPr>
            <a:r>
              <a:rPr lang="en-US" b="1" dirty="0" smtClean="0">
                <a:cs typeface="Arial" charset="0"/>
              </a:rPr>
              <a:t>Notes</a:t>
            </a:r>
          </a:p>
          <a:p>
            <a:pPr>
              <a:lnSpc>
                <a:spcPct val="90000"/>
              </a:lnSpc>
              <a:defRPr/>
            </a:pPr>
            <a:endParaRPr lang="en-US" dirty="0" smtClean="0">
              <a:cs typeface="Arial" pitchFamily="34" charset="0"/>
            </a:endParaRPr>
          </a:p>
          <a:p>
            <a:pPr>
              <a:lnSpc>
                <a:spcPct val="90000"/>
              </a:lnSpc>
              <a:defRPr/>
            </a:pPr>
            <a:r>
              <a:rPr lang="en-US" dirty="0" smtClean="0">
                <a:cs typeface="Arial" pitchFamily="34" charset="0"/>
              </a:rPr>
              <a:t>DHS and all other Ds/As can achieve the objectives of HSPD-5  by focusing in three key areas:</a:t>
            </a:r>
          </a:p>
          <a:p>
            <a:pPr>
              <a:lnSpc>
                <a:spcPct val="90000"/>
              </a:lnSpc>
              <a:defRPr/>
            </a:pPr>
            <a:r>
              <a:rPr lang="en-US" b="1" u="sng" dirty="0" smtClean="0">
                <a:cs typeface="Arial" pitchFamily="34" charset="0"/>
              </a:rPr>
              <a:t>First</a:t>
            </a:r>
            <a:r>
              <a:rPr lang="en-US" dirty="0" smtClean="0">
                <a:cs typeface="Arial" pitchFamily="34" charset="0"/>
              </a:rPr>
              <a:t>, by </a:t>
            </a:r>
            <a:r>
              <a:rPr lang="en-US" b="1" dirty="0" smtClean="0">
                <a:cs typeface="Arial" pitchFamily="34" charset="0"/>
              </a:rPr>
              <a:t>understanding key concepts</a:t>
            </a:r>
            <a:r>
              <a:rPr lang="en-US" dirty="0" smtClean="0">
                <a:cs typeface="Arial" pitchFamily="34" charset="0"/>
              </a:rPr>
              <a:t> we’ve discussed, but obviously in more detail.  The core document is written such that Secretaries, Deputies and Assistant Secretaries can be familiar and take a leading role to ensure alignment and integration between and among departments and agencies.  </a:t>
            </a:r>
          </a:p>
          <a:p>
            <a:pPr>
              <a:lnSpc>
                <a:spcPct val="90000"/>
              </a:lnSpc>
              <a:defRPr/>
            </a:pPr>
            <a:r>
              <a:rPr lang="en-US" b="1" u="sng" dirty="0" smtClean="0">
                <a:cs typeface="Arial" pitchFamily="34" charset="0"/>
              </a:rPr>
              <a:t>Second</a:t>
            </a:r>
            <a:r>
              <a:rPr lang="en-US" dirty="0" smtClean="0">
                <a:cs typeface="Arial" pitchFamily="34" charset="0"/>
              </a:rPr>
              <a:t>, by focusing persistently on </a:t>
            </a:r>
            <a:r>
              <a:rPr lang="en-US" b="1" dirty="0" smtClean="0">
                <a:cs typeface="Arial" pitchFamily="34" charset="0"/>
              </a:rPr>
              <a:t>attaining a high level of preparedness</a:t>
            </a:r>
            <a:r>
              <a:rPr lang="en-US" dirty="0" smtClean="0">
                <a:cs typeface="Arial" pitchFamily="34" charset="0"/>
              </a:rPr>
              <a:t>:</a:t>
            </a:r>
          </a:p>
          <a:p>
            <a:pPr marL="299702" indent="-125150">
              <a:lnSpc>
                <a:spcPct val="90000"/>
              </a:lnSpc>
              <a:buFont typeface="Arial" pitchFamily="34" charset="0"/>
              <a:buChar char="•"/>
              <a:defRPr/>
            </a:pPr>
            <a:r>
              <a:rPr lang="en-US" u="sng" dirty="0" smtClean="0">
                <a:cs typeface="Arial" pitchFamily="34" charset="0"/>
              </a:rPr>
              <a:t>Plan collaboratively</a:t>
            </a:r>
            <a:r>
              <a:rPr lang="en-US" dirty="0" smtClean="0">
                <a:cs typeface="Arial" pitchFamily="34" charset="0"/>
              </a:rPr>
              <a:t> – We do not currently plan as well as we should.  You can support new National Planning System that will require reallocation of resources this FY to develop plans against the national planning scenarios, strategic guidance, strategic plan;  contingency plan and operations plans</a:t>
            </a:r>
          </a:p>
          <a:p>
            <a:pPr marL="299702" indent="-125150">
              <a:lnSpc>
                <a:spcPct val="90000"/>
              </a:lnSpc>
              <a:buFont typeface="Arial" pitchFamily="34" charset="0"/>
              <a:buChar char="•"/>
              <a:defRPr/>
            </a:pPr>
            <a:r>
              <a:rPr lang="en-US" u="sng" dirty="0" smtClean="0">
                <a:cs typeface="Arial" pitchFamily="34" charset="0"/>
              </a:rPr>
              <a:t>Organize to execute an effective response consistent w/NRF structures; train on its concepts </a:t>
            </a:r>
            <a:r>
              <a:rPr lang="en-US" dirty="0" smtClean="0">
                <a:cs typeface="Arial" pitchFamily="34" charset="0"/>
              </a:rPr>
              <a:t>in Washington and in the field</a:t>
            </a:r>
          </a:p>
          <a:p>
            <a:pPr marL="299702" indent="-125150">
              <a:lnSpc>
                <a:spcPct val="90000"/>
              </a:lnSpc>
              <a:buFont typeface="Arial" pitchFamily="34" charset="0"/>
              <a:buChar char="•"/>
              <a:defRPr/>
            </a:pPr>
            <a:r>
              <a:rPr lang="en-US" dirty="0" smtClean="0">
                <a:cs typeface="Arial" pitchFamily="34" charset="0"/>
              </a:rPr>
              <a:t>Ensure </a:t>
            </a:r>
            <a:r>
              <a:rPr lang="en-US" b="1" dirty="0" smtClean="0">
                <a:cs typeface="Arial" pitchFamily="34" charset="0"/>
              </a:rPr>
              <a:t>sufficient equipment is in place</a:t>
            </a:r>
            <a:r>
              <a:rPr lang="en-US" dirty="0" smtClean="0">
                <a:cs typeface="Arial" pitchFamily="34" charset="0"/>
              </a:rPr>
              <a:t> to meet response requirements, where possible bundling into standardized caches, ensuring that it is serviceable and ready for deployment.</a:t>
            </a:r>
          </a:p>
          <a:p>
            <a:pPr marL="299702" indent="-125150">
              <a:lnSpc>
                <a:spcPct val="90000"/>
              </a:lnSpc>
              <a:buFont typeface="Arial" pitchFamily="34" charset="0"/>
              <a:buChar char="•"/>
              <a:defRPr/>
            </a:pPr>
            <a:r>
              <a:rPr lang="en-US" b="1" dirty="0" smtClean="0">
                <a:cs typeface="Arial" pitchFamily="34" charset="0"/>
              </a:rPr>
              <a:t>Participate in Nat’l Exercise System</a:t>
            </a:r>
            <a:r>
              <a:rPr lang="en-US" dirty="0" smtClean="0">
                <a:cs typeface="Arial" pitchFamily="34" charset="0"/>
              </a:rPr>
              <a:t>, including documenting and applying lessons learned</a:t>
            </a:r>
          </a:p>
          <a:p>
            <a:pPr marL="299702" indent="-125150">
              <a:lnSpc>
                <a:spcPct val="90000"/>
              </a:lnSpc>
              <a:buFont typeface="Arial" pitchFamily="34" charset="0"/>
              <a:buChar char="•"/>
              <a:defRPr/>
            </a:pPr>
            <a:r>
              <a:rPr lang="en-US" dirty="0" smtClean="0">
                <a:cs typeface="Arial" pitchFamily="34" charset="0"/>
              </a:rPr>
              <a:t>These five steps are needed to define / </a:t>
            </a:r>
            <a:r>
              <a:rPr lang="en-US" b="1" dirty="0" smtClean="0">
                <a:cs typeface="Arial" pitchFamily="34" charset="0"/>
              </a:rPr>
              <a:t>build right capabilities</a:t>
            </a:r>
            <a:r>
              <a:rPr lang="en-US" dirty="0" smtClean="0">
                <a:cs typeface="Arial" pitchFamily="34" charset="0"/>
              </a:rPr>
              <a:t> appropriate to threats we expect to confront. </a:t>
            </a:r>
          </a:p>
          <a:p>
            <a:pPr>
              <a:lnSpc>
                <a:spcPct val="90000"/>
              </a:lnSpc>
              <a:defRPr/>
            </a:pPr>
            <a:r>
              <a:rPr lang="en-US" b="1" u="sng" dirty="0" smtClean="0">
                <a:cs typeface="Arial" pitchFamily="34" charset="0"/>
              </a:rPr>
              <a:t>Third</a:t>
            </a:r>
            <a:r>
              <a:rPr lang="en-US" dirty="0" smtClean="0">
                <a:cs typeface="Arial" pitchFamily="34" charset="0"/>
              </a:rPr>
              <a:t>, taking every practical step to </a:t>
            </a:r>
            <a:r>
              <a:rPr lang="en-US" b="1" dirty="0" smtClean="0">
                <a:cs typeface="Arial" pitchFamily="34" charset="0"/>
              </a:rPr>
              <a:t>execute an effective response</a:t>
            </a:r>
          </a:p>
          <a:p>
            <a:pPr marL="299702" indent="-125150">
              <a:lnSpc>
                <a:spcPct val="90000"/>
              </a:lnSpc>
              <a:buFont typeface="Arial" pitchFamily="34" charset="0"/>
              <a:buChar char="•"/>
              <a:defRPr/>
            </a:pPr>
            <a:r>
              <a:rPr lang="en-US" u="sng" dirty="0" smtClean="0">
                <a:cs typeface="Arial" pitchFamily="34" charset="0"/>
              </a:rPr>
              <a:t>Situational Awareness</a:t>
            </a:r>
            <a:r>
              <a:rPr lang="en-US" dirty="0" smtClean="0">
                <a:cs typeface="Arial" pitchFamily="34" charset="0"/>
              </a:rPr>
              <a:t> will challenge Ds/As to improve and integrate national reporting; to connect operations centers and tap into subject matter experts. </a:t>
            </a:r>
          </a:p>
          <a:p>
            <a:pPr marL="299702" indent="-125150">
              <a:lnSpc>
                <a:spcPct val="90000"/>
              </a:lnSpc>
              <a:buFont typeface="Arial" pitchFamily="34" charset="0"/>
              <a:buChar char="•"/>
              <a:defRPr/>
            </a:pPr>
            <a:r>
              <a:rPr lang="en-US" dirty="0" smtClean="0">
                <a:cs typeface="Arial" pitchFamily="34" charset="0"/>
              </a:rPr>
              <a:t>Taking steps to attain greater </a:t>
            </a:r>
            <a:r>
              <a:rPr lang="en-US" dirty="0" err="1" smtClean="0">
                <a:cs typeface="Arial" pitchFamily="34" charset="0"/>
              </a:rPr>
              <a:t>coord</a:t>
            </a:r>
            <a:r>
              <a:rPr lang="en-US" dirty="0" smtClean="0">
                <a:cs typeface="Arial" pitchFamily="34" charset="0"/>
              </a:rPr>
              <a:t> in </a:t>
            </a:r>
            <a:r>
              <a:rPr lang="en-US" b="1" dirty="0" smtClean="0">
                <a:cs typeface="Arial" pitchFamily="34" charset="0"/>
              </a:rPr>
              <a:t>activating and deploying capabilities</a:t>
            </a:r>
            <a:r>
              <a:rPr lang="en-US" dirty="0" smtClean="0">
                <a:cs typeface="Arial" pitchFamily="34" charset="0"/>
              </a:rPr>
              <a:t>; pre-scripted mission assignments, working group to improve mission assign process; staffing Joint Field Office; </a:t>
            </a:r>
          </a:p>
          <a:p>
            <a:pPr marL="299702" indent="-125150">
              <a:lnSpc>
                <a:spcPct val="90000"/>
              </a:lnSpc>
              <a:buFont typeface="Arial" pitchFamily="34" charset="0"/>
              <a:buChar char="•"/>
              <a:defRPr/>
            </a:pPr>
            <a:r>
              <a:rPr lang="en-US" dirty="0" smtClean="0">
                <a:cs typeface="Arial" pitchFamily="34" charset="0"/>
              </a:rPr>
              <a:t>Coordinating Response actions through FEMA NRCC; Region working w/State, National &amp; international</a:t>
            </a:r>
          </a:p>
          <a:p>
            <a:pPr marL="299702" indent="-125150">
              <a:lnSpc>
                <a:spcPct val="90000"/>
              </a:lnSpc>
              <a:buFont typeface="Arial" pitchFamily="34" charset="0"/>
              <a:buChar char="•"/>
              <a:defRPr/>
            </a:pPr>
            <a:r>
              <a:rPr lang="en-US" dirty="0" smtClean="0">
                <a:cs typeface="Arial" pitchFamily="34" charset="0"/>
              </a:rPr>
              <a:t>Demobilize in orderly manner – coordinating with FEMA and State  (CA Wildfires)</a:t>
            </a:r>
          </a:p>
        </p:txBody>
      </p:sp>
      <p:sp>
        <p:nvSpPr>
          <p:cNvPr id="54276"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1391491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311150" y="4405313"/>
            <a:ext cx="6692900" cy="4851400"/>
          </a:xfrm>
          <a:noFill/>
          <a:ln/>
        </p:spPr>
        <p:txBody>
          <a:bodyPr/>
          <a:lstStyle/>
          <a:p>
            <a:pPr>
              <a:lnSpc>
                <a:spcPct val="90000"/>
              </a:lnSpc>
            </a:pPr>
            <a:r>
              <a:rPr lang="en-US" b="1" smtClean="0">
                <a:latin typeface="Arial" charset="0"/>
                <a:cs typeface="Arial" charset="0"/>
              </a:rPr>
              <a:t>Notes</a:t>
            </a:r>
          </a:p>
          <a:p>
            <a:pPr>
              <a:lnSpc>
                <a:spcPct val="90000"/>
              </a:lnSpc>
            </a:pPr>
            <a:endParaRPr lang="en-US" smtClean="0">
              <a:latin typeface="Arial" charset="0"/>
            </a:endParaRPr>
          </a:p>
          <a:p>
            <a:pPr>
              <a:lnSpc>
                <a:spcPct val="90000"/>
              </a:lnSpc>
            </a:pPr>
            <a:r>
              <a:rPr lang="en-US" smtClean="0">
                <a:latin typeface="Arial" charset="0"/>
              </a:rPr>
              <a:t>The </a:t>
            </a:r>
            <a:r>
              <a:rPr lang="en-US" i="1" smtClean="0">
                <a:latin typeface="Arial" charset="0"/>
              </a:rPr>
              <a:t>NRF</a:t>
            </a:r>
            <a:r>
              <a:rPr lang="en-US" smtClean="0">
                <a:latin typeface="Arial" charset="0"/>
              </a:rPr>
              <a:t> applies to all Federal departments and agencies that may be requested to provide assistance or conduct operations during incidents requiring a coordinated Federal response. </a:t>
            </a:r>
          </a:p>
          <a:p>
            <a:pPr>
              <a:lnSpc>
                <a:spcPct val="90000"/>
              </a:lnSpc>
            </a:pPr>
            <a:endParaRPr lang="en-US" smtClean="0">
              <a:latin typeface="Arial" charset="0"/>
            </a:endParaRPr>
          </a:p>
          <a:p>
            <a:pPr>
              <a:lnSpc>
                <a:spcPct val="90000"/>
              </a:lnSpc>
            </a:pPr>
            <a:r>
              <a:rPr lang="en-US" smtClean="0">
                <a:latin typeface="Arial" charset="0"/>
              </a:rPr>
              <a:t>Federal departments and agencies should:</a:t>
            </a:r>
          </a:p>
          <a:p>
            <a:pPr marL="481013" lvl="1" indent="-180975">
              <a:lnSpc>
                <a:spcPct val="90000"/>
              </a:lnSpc>
              <a:buFontTx/>
              <a:buChar char="•"/>
            </a:pPr>
            <a:r>
              <a:rPr lang="en-US" smtClean="0">
                <a:latin typeface="Arial" charset="0"/>
              </a:rPr>
              <a:t>Ensure that their incident responders as well as their leaders are familiar with the document.</a:t>
            </a:r>
          </a:p>
          <a:p>
            <a:pPr marL="481013" lvl="1" indent="-180975">
              <a:lnSpc>
                <a:spcPct val="90000"/>
              </a:lnSpc>
              <a:buFontTx/>
              <a:buChar char="•"/>
            </a:pPr>
            <a:r>
              <a:rPr lang="en-US" smtClean="0">
                <a:latin typeface="Arial" charset="0"/>
              </a:rPr>
              <a:t>Provide cooperation, resources and support to implement the </a:t>
            </a:r>
            <a:r>
              <a:rPr lang="en-US" i="1" smtClean="0">
                <a:latin typeface="Arial" charset="0"/>
              </a:rPr>
              <a:t>NRF</a:t>
            </a:r>
            <a:r>
              <a:rPr lang="en-US" smtClean="0">
                <a:latin typeface="Arial" charset="0"/>
              </a:rPr>
              <a:t> as appropriate, consistent with their own authorities; </a:t>
            </a:r>
          </a:p>
          <a:p>
            <a:pPr marL="481013" lvl="1" indent="-180975">
              <a:lnSpc>
                <a:spcPct val="90000"/>
              </a:lnSpc>
              <a:buFontTx/>
              <a:buChar char="•"/>
            </a:pPr>
            <a:r>
              <a:rPr lang="en-US" smtClean="0">
                <a:latin typeface="Arial" charset="0"/>
              </a:rPr>
              <a:t>Designate representatives to staff the NRF coordinating mechanisms such as the Joint Field Office or National Response Coordination Center; </a:t>
            </a:r>
          </a:p>
          <a:p>
            <a:pPr marL="481013" lvl="1" indent="-180975">
              <a:lnSpc>
                <a:spcPct val="90000"/>
              </a:lnSpc>
              <a:buFontTx/>
              <a:buChar char="•"/>
            </a:pPr>
            <a:r>
              <a:rPr lang="en-US" smtClean="0">
                <a:latin typeface="Arial" charset="0"/>
              </a:rPr>
              <a:t>Carry out responsibilities assigned in the ESFs, Support and Incident Annexes; </a:t>
            </a:r>
          </a:p>
          <a:p>
            <a:pPr marL="481013" lvl="1" indent="-180975">
              <a:lnSpc>
                <a:spcPct val="90000"/>
              </a:lnSpc>
              <a:buFontTx/>
              <a:buChar char="•"/>
            </a:pPr>
            <a:r>
              <a:rPr lang="en-US" smtClean="0">
                <a:latin typeface="Arial" charset="0"/>
              </a:rPr>
              <a:t>Coordinate operations at the Headquarters and Field level through structures outlined in the NRF; </a:t>
            </a:r>
          </a:p>
          <a:p>
            <a:pPr marL="481013" lvl="1" indent="-180975">
              <a:lnSpc>
                <a:spcPct val="90000"/>
              </a:lnSpc>
              <a:buFontTx/>
              <a:buChar char="•"/>
            </a:pPr>
            <a:r>
              <a:rPr lang="en-US" smtClean="0">
                <a:latin typeface="Arial" charset="0"/>
              </a:rPr>
              <a:t>Conduct collaborative planning;</a:t>
            </a:r>
          </a:p>
          <a:p>
            <a:pPr marL="481013" lvl="1" indent="-180975">
              <a:lnSpc>
                <a:spcPct val="90000"/>
              </a:lnSpc>
              <a:buFontTx/>
              <a:buChar char="•"/>
            </a:pPr>
            <a:r>
              <a:rPr lang="en-US" smtClean="0">
                <a:latin typeface="Arial" charset="0"/>
              </a:rPr>
              <a:t>Share Information in real time between their operation centers and the DHS National Operation Center; and </a:t>
            </a:r>
          </a:p>
          <a:p>
            <a:pPr marL="481013" lvl="1" indent="-180975">
              <a:lnSpc>
                <a:spcPct val="90000"/>
              </a:lnSpc>
              <a:buFontTx/>
              <a:buChar char="•"/>
            </a:pPr>
            <a:r>
              <a:rPr lang="en-US" smtClean="0">
                <a:latin typeface="Arial" charset="0"/>
              </a:rPr>
              <a:t>Exercise and Train together through the National Exercise System.</a:t>
            </a:r>
          </a:p>
          <a:p>
            <a:pPr>
              <a:lnSpc>
                <a:spcPct val="90000"/>
              </a:lnSpc>
            </a:pPr>
            <a:endParaRPr lang="en-US" smtClean="0">
              <a:latin typeface="Arial" charset="0"/>
            </a:endParaRPr>
          </a:p>
          <a:p>
            <a:pPr>
              <a:lnSpc>
                <a:spcPct val="90000"/>
              </a:lnSpc>
            </a:pPr>
            <a:endParaRPr lang="en-US" smtClean="0">
              <a:latin typeface="Times" pitchFamily="18" charset="0"/>
            </a:endParaRPr>
          </a:p>
        </p:txBody>
      </p:sp>
      <p:sp>
        <p:nvSpPr>
          <p:cNvPr id="55300"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995230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4119068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662112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127876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64427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526243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41858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76156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311150" y="4446588"/>
            <a:ext cx="6613525" cy="4851400"/>
          </a:xfrm>
          <a:noFill/>
          <a:ln/>
        </p:spPr>
        <p:txBody>
          <a:bodyPr lIns="93925" tIns="46962" rIns="93925" bIns="46962"/>
          <a:lstStyle/>
          <a:p>
            <a:pPr marL="115888" indent="-115888" eaLnBrk="1" hangingPunct="1">
              <a:spcBef>
                <a:spcPts val="625"/>
              </a:spcBef>
            </a:pPr>
            <a:r>
              <a:rPr lang="en-US" smtClean="0">
                <a:latin typeface="Arial" charset="0"/>
                <a:cs typeface="Arial" charset="0"/>
              </a:rPr>
              <a:t>Notes</a:t>
            </a:r>
          </a:p>
          <a:p>
            <a:pPr marL="115888" indent="-115888" eaLnBrk="1" hangingPunct="1">
              <a:spcBef>
                <a:spcPts val="625"/>
              </a:spcBef>
              <a:buFontTx/>
              <a:buChar char="•"/>
            </a:pPr>
            <a:r>
              <a:rPr lang="en-US" smtClean="0">
                <a:latin typeface="Arial" charset="0"/>
                <a:cs typeface="Arial" charset="0"/>
              </a:rPr>
              <a:t>NRF </a:t>
            </a:r>
            <a:r>
              <a:rPr lang="en-US" b="1" u="sng" smtClean="0">
                <a:latin typeface="Arial" charset="0"/>
                <a:cs typeface="Arial" charset="0"/>
              </a:rPr>
              <a:t>guides</a:t>
            </a:r>
            <a:r>
              <a:rPr lang="en-US" smtClean="0">
                <a:latin typeface="Arial" charset="0"/>
                <a:cs typeface="Arial" charset="0"/>
              </a:rPr>
              <a:t> how the Nation conducts a national </a:t>
            </a:r>
            <a:r>
              <a:rPr lang="en-US" b="1" u="sng" smtClean="0">
                <a:latin typeface="Arial" charset="0"/>
                <a:cs typeface="Arial" charset="0"/>
              </a:rPr>
              <a:t>response</a:t>
            </a:r>
            <a:r>
              <a:rPr lang="en-US" smtClean="0">
                <a:latin typeface="Arial" charset="0"/>
                <a:cs typeface="Arial" charset="0"/>
              </a:rPr>
              <a:t> – not just a Federal response – to all hazard incidents. </a:t>
            </a:r>
          </a:p>
          <a:p>
            <a:pPr marL="115888" indent="-115888" eaLnBrk="1" hangingPunct="1">
              <a:spcBef>
                <a:spcPts val="625"/>
              </a:spcBef>
              <a:buFontTx/>
              <a:buChar char="•"/>
            </a:pPr>
            <a:r>
              <a:rPr lang="en-US" smtClean="0">
                <a:latin typeface="Arial" charset="0"/>
                <a:cs typeface="Arial" charset="0"/>
              </a:rPr>
              <a:t>Document is focused primarily on response; not on prevention, protection or long term recovery.  (More to follow)</a:t>
            </a:r>
          </a:p>
          <a:p>
            <a:pPr marL="115888" indent="-115888" eaLnBrk="1" hangingPunct="1">
              <a:spcBef>
                <a:spcPts val="625"/>
              </a:spcBef>
              <a:buFontTx/>
              <a:buChar char="•"/>
            </a:pPr>
            <a:r>
              <a:rPr lang="en-US" smtClean="0">
                <a:latin typeface="Arial" charset="0"/>
                <a:cs typeface="Arial" charset="0"/>
              </a:rPr>
              <a:t>Important to understand as we focus on the first word – the NRF as a </a:t>
            </a:r>
            <a:r>
              <a:rPr lang="en-US" i="1" smtClean="0">
                <a:latin typeface="Arial" charset="0"/>
                <a:cs typeface="Arial" charset="0"/>
              </a:rPr>
              <a:t>guide</a:t>
            </a:r>
            <a:r>
              <a:rPr lang="en-US" smtClean="0">
                <a:latin typeface="Arial" charset="0"/>
                <a:cs typeface="Arial" charset="0"/>
              </a:rPr>
              <a:t> to response.</a:t>
            </a:r>
          </a:p>
          <a:p>
            <a:pPr marL="115888" indent="-115888" eaLnBrk="1" hangingPunct="1">
              <a:spcBef>
                <a:spcPts val="625"/>
              </a:spcBef>
              <a:buFontTx/>
              <a:buChar char="•"/>
            </a:pPr>
            <a:r>
              <a:rPr lang="en-US" smtClean="0">
                <a:latin typeface="Arial" charset="0"/>
                <a:cs typeface="Arial" charset="0"/>
              </a:rPr>
              <a:t>NRF guides by integrating the first three key concepts:</a:t>
            </a:r>
          </a:p>
          <a:p>
            <a:pPr marL="298450" lvl="1" indent="-123825" eaLnBrk="1" hangingPunct="1">
              <a:spcBef>
                <a:spcPts val="625"/>
              </a:spcBef>
              <a:buFontTx/>
              <a:buChar char="•"/>
            </a:pPr>
            <a:r>
              <a:rPr lang="en-US" smtClean="0">
                <a:latin typeface="Arial" charset="0"/>
                <a:cs typeface="Arial" charset="0"/>
              </a:rPr>
              <a:t>NIMS is an organizational system of positions, interactions, language and processes that already exists, and is well understood by the emergency management community at the local, state and Federal levels.  It describes how first responders from different jurisdictions and disciplines can work together.  It is flexible, scalable and adaptable to the size and nature of the incident to organize at the right level – local, then state, then Federal.  It is a foundational building block of the NRF.</a:t>
            </a:r>
          </a:p>
          <a:p>
            <a:pPr marL="298450" lvl="1" indent="-123825" eaLnBrk="1" hangingPunct="1">
              <a:spcBef>
                <a:spcPts val="625"/>
              </a:spcBef>
              <a:buFontTx/>
              <a:buChar char="•"/>
            </a:pPr>
            <a:r>
              <a:rPr lang="en-US" smtClean="0">
                <a:latin typeface="Arial" charset="0"/>
                <a:cs typeface="Arial" charset="0"/>
              </a:rPr>
              <a:t>Better than any predecessor document, the NRF defines and aligns the roles of individual citizens; the private sector; non-governmental organizations;  local elected or appointed officials; (the Mayor or city manager with his or her local emergency manager and Department and Agency heads);  the Governor with his or her State Homeland Security Manager , State Emergency Manager and Department and Agency heads; with the Federal Government starting with the President and describing the roles of the HSC, NSC, the Secretary of Homeland Security, the Attorney General, the Secretary of Defense, the Secretary of State, the Director of National Intelligence and all other Departments and Agencies.  And it describes these roles in a response framework that is always in effect – able to be partially or fully implemented – as the incident requires – and without need for a formal trigger or permission to become involved.  </a:t>
            </a:r>
          </a:p>
          <a:p>
            <a:pPr marL="298450" lvl="1" indent="-123825" eaLnBrk="1" hangingPunct="1">
              <a:spcBef>
                <a:spcPts val="625"/>
              </a:spcBef>
              <a:buFontTx/>
              <a:buChar char="•"/>
            </a:pPr>
            <a:r>
              <a:rPr lang="en-US" smtClean="0">
                <a:latin typeface="Arial" charset="0"/>
                <a:cs typeface="Arial" charset="0"/>
              </a:rPr>
              <a:t>The NRF is not about bureaucracy or rigidity, it is about leaning forward in organized partnership with defined roles and responsibilities to contribute to an effective national response to incidents of all types.</a:t>
            </a:r>
          </a:p>
        </p:txBody>
      </p:sp>
      <p:sp>
        <p:nvSpPr>
          <p:cNvPr id="32772"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405330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311150" y="4446588"/>
            <a:ext cx="6613525" cy="4851400"/>
          </a:xfrm>
          <a:ln/>
        </p:spPr>
        <p:txBody>
          <a:bodyPr lIns="93925" tIns="46962" rIns="93925" bIns="46962"/>
          <a:lstStyle/>
          <a:p>
            <a:pPr marL="116917" indent="-116917" eaLnBrk="1" hangingPunct="1">
              <a:lnSpc>
                <a:spcPct val="90000"/>
              </a:lnSpc>
              <a:defRPr/>
            </a:pPr>
            <a:r>
              <a:rPr lang="en-US" b="1" dirty="0" smtClean="0">
                <a:cs typeface="Arial" pitchFamily="34" charset="0"/>
              </a:rPr>
              <a:t>Notes</a:t>
            </a:r>
          </a:p>
          <a:p>
            <a:pPr marL="116917" indent="-116917" eaLnBrk="1" hangingPunct="1">
              <a:lnSpc>
                <a:spcPct val="90000"/>
              </a:lnSpc>
              <a:buFont typeface="Arial" pitchFamily="34" charset="0"/>
              <a:buChar char="•"/>
              <a:defRPr/>
            </a:pPr>
            <a:r>
              <a:rPr lang="en-US" dirty="0" smtClean="0">
                <a:cs typeface="Arial" pitchFamily="34" charset="0"/>
              </a:rPr>
              <a:t>While the </a:t>
            </a:r>
            <a:r>
              <a:rPr lang="en-US" dirty="0" err="1" smtClean="0">
                <a:cs typeface="Arial" pitchFamily="34" charset="0"/>
              </a:rPr>
              <a:t>NRF’s</a:t>
            </a:r>
            <a:r>
              <a:rPr lang="en-US" dirty="0" smtClean="0">
                <a:cs typeface="Arial" pitchFamily="34" charset="0"/>
              </a:rPr>
              <a:t> predecessor was called the National </a:t>
            </a:r>
            <a:r>
              <a:rPr lang="en-US" u="sng" dirty="0" smtClean="0">
                <a:cs typeface="Arial" pitchFamily="34" charset="0"/>
              </a:rPr>
              <a:t>Response</a:t>
            </a:r>
            <a:r>
              <a:rPr lang="en-US" dirty="0" smtClean="0">
                <a:cs typeface="Arial" pitchFamily="34" charset="0"/>
              </a:rPr>
              <a:t> Plan, it was actually broadly focused and did not sufficiently address critical incident response issues.  </a:t>
            </a:r>
          </a:p>
          <a:p>
            <a:pPr marL="116917" indent="-116917" eaLnBrk="1" hangingPunct="1">
              <a:lnSpc>
                <a:spcPct val="90000"/>
              </a:lnSpc>
              <a:buFont typeface="Arial" pitchFamily="34" charset="0"/>
              <a:buChar char="•"/>
              <a:defRPr/>
            </a:pPr>
            <a:r>
              <a:rPr lang="en-US" dirty="0" smtClean="0">
                <a:cs typeface="Arial" pitchFamily="34" charset="0"/>
              </a:rPr>
              <a:t>The NRF solves this problem by focusing exclusively on response and short-term recovery and dealing directly with roles, responsibilities, and actions required to achieve effective national response.</a:t>
            </a:r>
          </a:p>
          <a:p>
            <a:pPr marL="116917" indent="-116917" eaLnBrk="1" hangingPunct="1">
              <a:lnSpc>
                <a:spcPct val="90000"/>
              </a:lnSpc>
              <a:buFont typeface="Arial" pitchFamily="34" charset="0"/>
              <a:buChar char="•"/>
              <a:defRPr/>
            </a:pPr>
            <a:endParaRPr lang="en-US" dirty="0" smtClean="0">
              <a:cs typeface="Arial" pitchFamily="34" charset="0"/>
            </a:endParaRPr>
          </a:p>
          <a:p>
            <a:pPr marL="116917" indent="-116917" eaLnBrk="1" hangingPunct="1">
              <a:lnSpc>
                <a:spcPct val="90000"/>
              </a:lnSpc>
              <a:buFont typeface="Arial" pitchFamily="34" charset="0"/>
              <a:buChar char="•"/>
              <a:defRPr/>
            </a:pPr>
            <a:r>
              <a:rPr lang="en-US" dirty="0" smtClean="0">
                <a:cs typeface="Arial" pitchFamily="34" charset="0"/>
              </a:rPr>
              <a:t>The NRF is a key component of the </a:t>
            </a:r>
            <a:r>
              <a:rPr lang="en-US" i="1" dirty="0" smtClean="0">
                <a:cs typeface="Arial" pitchFamily="34" charset="0"/>
              </a:rPr>
              <a:t>National Strategy for Homeland Security</a:t>
            </a:r>
            <a:r>
              <a:rPr lang="en-US" dirty="0" smtClean="0">
                <a:cs typeface="Arial" pitchFamily="34" charset="0"/>
              </a:rPr>
              <a:t>  that was issued in October 2007.  </a:t>
            </a:r>
          </a:p>
          <a:p>
            <a:pPr marL="357337" lvl="1" indent="-116917" eaLnBrk="1" hangingPunct="1">
              <a:lnSpc>
                <a:spcPct val="90000"/>
              </a:lnSpc>
              <a:buFont typeface="Arial" pitchFamily="34" charset="0"/>
              <a:buChar char="•"/>
              <a:defRPr/>
            </a:pPr>
            <a:r>
              <a:rPr lang="en-US" dirty="0" smtClean="0">
                <a:cs typeface="Arial" pitchFamily="34" charset="0"/>
              </a:rPr>
              <a:t>Reflects our increased understanding of the threats confronting the US, incorporates lessons learned from exercises and real world catastrophes, and articulates how we should ensure our long-term success by strengthening the homeland security foundation.  It reiterates four common goals:</a:t>
            </a:r>
          </a:p>
          <a:p>
            <a:pPr marL="714674" lvl="2" indent="-240420" eaLnBrk="1" hangingPunct="1">
              <a:lnSpc>
                <a:spcPct val="90000"/>
              </a:lnSpc>
              <a:buFont typeface="+mj-lt"/>
              <a:buAutoNum type="arabicPeriod"/>
              <a:defRPr/>
            </a:pPr>
            <a:r>
              <a:rPr lang="en-US" dirty="0" smtClean="0">
                <a:cs typeface="Arial" pitchFamily="34" charset="0"/>
              </a:rPr>
              <a:t>Prevent and disrupt terrorist attacks</a:t>
            </a:r>
          </a:p>
          <a:p>
            <a:pPr marL="714674" lvl="2" indent="-240420" eaLnBrk="1" hangingPunct="1">
              <a:lnSpc>
                <a:spcPct val="90000"/>
              </a:lnSpc>
              <a:buFont typeface="+mj-lt"/>
              <a:buAutoNum type="arabicPeriod"/>
              <a:defRPr/>
            </a:pPr>
            <a:r>
              <a:rPr lang="en-US" dirty="0" smtClean="0">
                <a:cs typeface="Arial" pitchFamily="34" charset="0"/>
              </a:rPr>
              <a:t>Protect the American people and our critical infrastructure and key resources</a:t>
            </a:r>
          </a:p>
          <a:p>
            <a:pPr marL="714674" lvl="2" indent="-240420" eaLnBrk="1" hangingPunct="1">
              <a:lnSpc>
                <a:spcPct val="90000"/>
              </a:lnSpc>
              <a:buFont typeface="+mj-lt"/>
              <a:buAutoNum type="arabicPeriod"/>
              <a:defRPr/>
            </a:pPr>
            <a:r>
              <a:rPr lang="en-US" b="1" dirty="0" smtClean="0">
                <a:cs typeface="Arial" pitchFamily="34" charset="0"/>
              </a:rPr>
              <a:t>Respond to and recover from incidents that do occur</a:t>
            </a:r>
          </a:p>
          <a:p>
            <a:pPr marL="714674" lvl="2" indent="-240420" eaLnBrk="1" hangingPunct="1">
              <a:lnSpc>
                <a:spcPct val="90000"/>
              </a:lnSpc>
              <a:buFont typeface="+mj-lt"/>
              <a:buAutoNum type="arabicPeriod"/>
              <a:defRPr/>
            </a:pPr>
            <a:r>
              <a:rPr lang="en-US" dirty="0" smtClean="0">
                <a:cs typeface="Arial" pitchFamily="34" charset="0"/>
              </a:rPr>
              <a:t>Continue to strengthen the foundation to ensure our long-term success.</a:t>
            </a:r>
          </a:p>
          <a:p>
            <a:pPr marL="357337" lvl="1" indent="-116917" eaLnBrk="1" hangingPunct="1">
              <a:lnSpc>
                <a:spcPct val="90000"/>
              </a:lnSpc>
              <a:buFont typeface="Arial" pitchFamily="34" charset="0"/>
              <a:buChar char="•"/>
              <a:defRPr/>
            </a:pPr>
            <a:r>
              <a:rPr lang="en-US" dirty="0" smtClean="0">
                <a:cs typeface="Arial" pitchFamily="34" charset="0"/>
              </a:rPr>
              <a:t>The NRF, along with NIMS, provide the roadmaps for implementing goal #3.</a:t>
            </a:r>
          </a:p>
          <a:p>
            <a:pPr eaLnBrk="1" hangingPunct="1">
              <a:lnSpc>
                <a:spcPct val="90000"/>
              </a:lnSpc>
              <a:defRPr/>
            </a:pPr>
            <a:endParaRPr lang="en-US" dirty="0" smtClean="0">
              <a:cs typeface="Arial" pitchFamily="34" charset="0"/>
            </a:endParaRPr>
          </a:p>
          <a:p>
            <a:pPr marL="118563" indent="-118563" eaLnBrk="1" hangingPunct="1">
              <a:lnSpc>
                <a:spcPct val="90000"/>
              </a:lnSpc>
              <a:defRPr/>
            </a:pPr>
            <a:endParaRPr lang="en-US" dirty="0" smtClean="0">
              <a:cs typeface="Arial" pitchFamily="34" charset="0"/>
            </a:endParaRPr>
          </a:p>
          <a:p>
            <a:pPr marL="118563" indent="-118563" eaLnBrk="1" hangingPunct="1">
              <a:lnSpc>
                <a:spcPct val="90000"/>
              </a:lnSpc>
              <a:defRPr/>
            </a:pPr>
            <a:endParaRPr lang="en-US" dirty="0" smtClean="0">
              <a:cs typeface="Arial" pitchFamily="34" charset="0"/>
            </a:endParaRPr>
          </a:p>
        </p:txBody>
      </p:sp>
      <p:sp>
        <p:nvSpPr>
          <p:cNvPr id="33796"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65486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387309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255757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51204" name="Header Placeholder 3"/>
          <p:cNvSpPr>
            <a:spLocks noGrp="1"/>
          </p:cNvSpPr>
          <p:nvPr>
            <p:ph type="hdr" sz="quarter"/>
          </p:nvPr>
        </p:nvSpPr>
        <p:spPr>
          <a:noFill/>
        </p:spPr>
        <p:txBody>
          <a:bodyPr/>
          <a:lstStyle/>
          <a:p>
            <a:pPr defTabSz="939800"/>
            <a:r>
              <a:rPr lang="en-US" smtClean="0">
                <a:latin typeface="Arial" charset="0"/>
                <a:cs typeface="Arial" charset="0"/>
              </a:rPr>
              <a:t>National Response Framework</a:t>
            </a:r>
          </a:p>
        </p:txBody>
      </p:sp>
    </p:spTree>
    <p:extLst>
      <p:ext uri="{BB962C8B-B14F-4D97-AF65-F5344CB8AC3E}">
        <p14:creationId xmlns:p14="http://schemas.microsoft.com/office/powerpoint/2010/main" val="20723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B157EE1-B4B4-4CA1-A975-1C5BDB8DDC5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0"/>
            <a:ext cx="209232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913" y="0"/>
            <a:ext cx="6126162"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A422976-F51B-440B-A78A-8274F429A02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483AB46-7D83-4F37-B7E1-D01DC78736C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8D1E4A89-6860-41C8-85B5-102D840DAA7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EC88638-4FA7-497E-857A-191B1E9193B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380C26-452D-48F5-8931-7CD500440A4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B3C3B8B-52FC-4DF6-AAC8-8A7ECF8E14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D516613-63F3-40BB-AEAB-D6F72A6B955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E532EF-0B4F-46D4-AC17-F2C860EE4A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CE79197-A220-446A-BA02-5728A7E8B7E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1869D7-2265-44C5-868E-F9467B1B537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250949D-0C25-4315-A432-BB51DEDE6F1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8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1027"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336934" y="5824592"/>
            <a:ext cx="967739" cy="857250"/>
          </a:xfrm>
          <a:prstGeom prst="rect">
            <a:avLst/>
          </a:prstGeom>
          <a:noFill/>
          <a:ln w="9525">
            <a:noFill/>
            <a:miter lim="800000"/>
            <a:headEnd/>
            <a:tailEnd/>
          </a:ln>
        </p:spPr>
      </p:pic>
      <p:sp>
        <p:nvSpPr>
          <p:cNvPr id="147463" name="Rectangle 7"/>
          <p:cNvSpPr>
            <a:spLocks noChangeArrowheads="1"/>
          </p:cNvSpPr>
          <p:nvPr userDrawn="1"/>
        </p:nvSpPr>
        <p:spPr bwMode="black">
          <a:xfrm>
            <a:off x="5791200" y="6400800"/>
            <a:ext cx="2514600" cy="304800"/>
          </a:xfrm>
          <a:prstGeom prst="rect">
            <a:avLst/>
          </a:prstGeom>
          <a:noFill/>
          <a:ln w="9525">
            <a:noFill/>
            <a:miter lim="800000"/>
            <a:headEnd/>
            <a:tailEnd/>
          </a:ln>
          <a:effectLst/>
        </p:spPr>
        <p:txBody>
          <a:bodyPr anchor="b"/>
          <a:lstStyle/>
          <a:p>
            <a:pPr eaLnBrk="0" hangingPunct="0">
              <a:defRPr/>
            </a:pPr>
            <a:r>
              <a:rPr lang="en-US" sz="1100" dirty="0">
                <a:solidFill>
                  <a:srgbClr val="FFFFFF"/>
                </a:solidFill>
              </a:rPr>
              <a:t>	</a:t>
            </a:r>
          </a:p>
        </p:txBody>
      </p:sp>
      <p:sp>
        <p:nvSpPr>
          <p:cNvPr id="147462" name="Rectangle 6"/>
          <p:cNvSpPr>
            <a:spLocks noGrp="1" noChangeArrowheads="1"/>
          </p:cNvSpPr>
          <p:nvPr>
            <p:ph type="sldNum" sz="quarter" idx="4"/>
          </p:nvPr>
        </p:nvSpPr>
        <p:spPr bwMode="black">
          <a:xfrm>
            <a:off x="8610600" y="6429375"/>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eaLnBrk="0" hangingPunct="0">
              <a:defRPr sz="1100">
                <a:solidFill>
                  <a:srgbClr val="FFFFFF"/>
                </a:solidFill>
                <a:latin typeface="Arial" charset="0"/>
              </a:defRPr>
            </a:lvl1pPr>
          </a:lstStyle>
          <a:p>
            <a:pPr>
              <a:defRPr/>
            </a:pPr>
            <a:fld id="{B2D00B61-AB06-41D4-B7CF-ED0257B071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hdr="0" ftr="0" dt="0"/>
  <p:txStyles>
    <p:titleStyle>
      <a:lvl1pPr algn="l" rtl="0" eaLnBrk="0" fontAlgn="base" hangingPunct="0">
        <a:spcBef>
          <a:spcPct val="0"/>
        </a:spcBef>
        <a:spcAft>
          <a:spcPct val="0"/>
        </a:spcAft>
        <a:defRPr sz="4200">
          <a:solidFill>
            <a:srgbClr val="EFF7F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itchFamily="18" charset="0"/>
        </a:defRPr>
      </a:lvl2pPr>
      <a:lvl3pPr algn="l" rtl="0" eaLnBrk="0" fontAlgn="base" hangingPunct="0">
        <a:spcBef>
          <a:spcPct val="0"/>
        </a:spcBef>
        <a:spcAft>
          <a:spcPct val="0"/>
        </a:spcAft>
        <a:defRPr sz="4200">
          <a:solidFill>
            <a:srgbClr val="EFF7FF"/>
          </a:solidFill>
          <a:latin typeface="Times New Roman" pitchFamily="18" charset="0"/>
        </a:defRPr>
      </a:lvl3pPr>
      <a:lvl4pPr algn="l" rtl="0" eaLnBrk="0" fontAlgn="base" hangingPunct="0">
        <a:spcBef>
          <a:spcPct val="0"/>
        </a:spcBef>
        <a:spcAft>
          <a:spcPct val="0"/>
        </a:spcAft>
        <a:defRPr sz="4200">
          <a:solidFill>
            <a:srgbClr val="EFF7FF"/>
          </a:solidFill>
          <a:latin typeface="Times New Roman" pitchFamily="18" charset="0"/>
        </a:defRPr>
      </a:lvl4pPr>
      <a:lvl5pPr algn="l" rtl="0" eaLnBrk="0" fontAlgn="base" hangingPunct="0">
        <a:spcBef>
          <a:spcPct val="0"/>
        </a:spcBef>
        <a:spcAft>
          <a:spcPct val="0"/>
        </a:spcAft>
        <a:defRPr sz="4200">
          <a:solidFill>
            <a:srgbClr val="EFF7FF"/>
          </a:solidFill>
          <a:latin typeface="Times New Roman" pitchFamily="18" charset="0"/>
        </a:defRPr>
      </a:lvl5pPr>
      <a:lvl6pPr marL="457200" algn="l" rtl="0" eaLnBrk="0" fontAlgn="base" hangingPunct="0">
        <a:spcBef>
          <a:spcPct val="0"/>
        </a:spcBef>
        <a:spcAft>
          <a:spcPct val="0"/>
        </a:spcAft>
        <a:defRPr sz="4200">
          <a:solidFill>
            <a:srgbClr val="EFF7FF"/>
          </a:solidFill>
          <a:latin typeface="Times New Roman" pitchFamily="18" charset="0"/>
        </a:defRPr>
      </a:lvl6pPr>
      <a:lvl7pPr marL="914400" algn="l" rtl="0" eaLnBrk="0" fontAlgn="base" hangingPunct="0">
        <a:spcBef>
          <a:spcPct val="0"/>
        </a:spcBef>
        <a:spcAft>
          <a:spcPct val="0"/>
        </a:spcAft>
        <a:defRPr sz="4200">
          <a:solidFill>
            <a:srgbClr val="EFF7FF"/>
          </a:solidFill>
          <a:latin typeface="Times New Roman" pitchFamily="18" charset="0"/>
        </a:defRPr>
      </a:lvl7pPr>
      <a:lvl8pPr marL="1371600" algn="l" rtl="0" eaLnBrk="0" fontAlgn="base" hangingPunct="0">
        <a:spcBef>
          <a:spcPct val="0"/>
        </a:spcBef>
        <a:spcAft>
          <a:spcPct val="0"/>
        </a:spcAft>
        <a:defRPr sz="4200">
          <a:solidFill>
            <a:srgbClr val="EFF7FF"/>
          </a:solidFill>
          <a:latin typeface="Times New Roman" pitchFamily="18" charset="0"/>
        </a:defRPr>
      </a:lvl8pPr>
      <a:lvl9pPr marL="1828800" algn="l" rtl="0" eaLnBrk="0" fontAlgn="base" hangingPunct="0">
        <a:spcBef>
          <a:spcPct val="0"/>
        </a:spcBef>
        <a:spcAft>
          <a:spcPct val="0"/>
        </a:spcAft>
        <a:defRPr sz="4200">
          <a:solidFill>
            <a:srgbClr val="EFF7FF"/>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mrcgem.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E532EF-0B4F-46D4-AC17-F2C860EE4AFD}" type="slidenum">
              <a:rPr lang="en-US" smtClean="0"/>
              <a:pPr>
                <a:defRPr/>
              </a:pPr>
              <a:t>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1327"/>
            <a:ext cx="9144000" cy="4541722"/>
          </a:xfrm>
          <a:prstGeom prst="rect">
            <a:avLst/>
          </a:prstGeom>
        </p:spPr>
      </p:pic>
      <p:sp>
        <p:nvSpPr>
          <p:cNvPr id="4" name="Rectangle 6"/>
          <p:cNvSpPr txBox="1">
            <a:spLocks noChangeArrowheads="1"/>
          </p:cNvSpPr>
          <p:nvPr/>
        </p:nvSpPr>
        <p:spPr bwMode="auto">
          <a:xfrm>
            <a:off x="381000" y="280328"/>
            <a:ext cx="8820150"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rgbClr val="EFF7F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itchFamily="18" charset="0"/>
              </a:defRPr>
            </a:lvl2pPr>
            <a:lvl3pPr algn="l" rtl="0" eaLnBrk="0" fontAlgn="base" hangingPunct="0">
              <a:spcBef>
                <a:spcPct val="0"/>
              </a:spcBef>
              <a:spcAft>
                <a:spcPct val="0"/>
              </a:spcAft>
              <a:defRPr sz="4200">
                <a:solidFill>
                  <a:srgbClr val="EFF7FF"/>
                </a:solidFill>
                <a:latin typeface="Times New Roman" pitchFamily="18" charset="0"/>
              </a:defRPr>
            </a:lvl3pPr>
            <a:lvl4pPr algn="l" rtl="0" eaLnBrk="0" fontAlgn="base" hangingPunct="0">
              <a:spcBef>
                <a:spcPct val="0"/>
              </a:spcBef>
              <a:spcAft>
                <a:spcPct val="0"/>
              </a:spcAft>
              <a:defRPr sz="4200">
                <a:solidFill>
                  <a:srgbClr val="EFF7FF"/>
                </a:solidFill>
                <a:latin typeface="Times New Roman" pitchFamily="18" charset="0"/>
              </a:defRPr>
            </a:lvl4pPr>
            <a:lvl5pPr algn="l" rtl="0" eaLnBrk="0" fontAlgn="base" hangingPunct="0">
              <a:spcBef>
                <a:spcPct val="0"/>
              </a:spcBef>
              <a:spcAft>
                <a:spcPct val="0"/>
              </a:spcAft>
              <a:defRPr sz="4200">
                <a:solidFill>
                  <a:srgbClr val="EFF7FF"/>
                </a:solidFill>
                <a:latin typeface="Times New Roman" pitchFamily="18" charset="0"/>
              </a:defRPr>
            </a:lvl5pPr>
            <a:lvl6pPr marL="457200" algn="l" rtl="0" eaLnBrk="0" fontAlgn="base" hangingPunct="0">
              <a:spcBef>
                <a:spcPct val="0"/>
              </a:spcBef>
              <a:spcAft>
                <a:spcPct val="0"/>
              </a:spcAft>
              <a:defRPr sz="4200">
                <a:solidFill>
                  <a:srgbClr val="EFF7FF"/>
                </a:solidFill>
                <a:latin typeface="Times New Roman" pitchFamily="18" charset="0"/>
              </a:defRPr>
            </a:lvl6pPr>
            <a:lvl7pPr marL="914400" algn="l" rtl="0" eaLnBrk="0" fontAlgn="base" hangingPunct="0">
              <a:spcBef>
                <a:spcPct val="0"/>
              </a:spcBef>
              <a:spcAft>
                <a:spcPct val="0"/>
              </a:spcAft>
              <a:defRPr sz="4200">
                <a:solidFill>
                  <a:srgbClr val="EFF7FF"/>
                </a:solidFill>
                <a:latin typeface="Times New Roman" pitchFamily="18" charset="0"/>
              </a:defRPr>
            </a:lvl7pPr>
            <a:lvl8pPr marL="1371600" algn="l" rtl="0" eaLnBrk="0" fontAlgn="base" hangingPunct="0">
              <a:spcBef>
                <a:spcPct val="0"/>
              </a:spcBef>
              <a:spcAft>
                <a:spcPct val="0"/>
              </a:spcAft>
              <a:defRPr sz="4200">
                <a:solidFill>
                  <a:srgbClr val="EFF7FF"/>
                </a:solidFill>
                <a:latin typeface="Times New Roman" pitchFamily="18" charset="0"/>
              </a:defRPr>
            </a:lvl8pPr>
            <a:lvl9pPr marL="1828800" algn="l" rtl="0" eaLnBrk="0" fontAlgn="base" hangingPunct="0">
              <a:spcBef>
                <a:spcPct val="0"/>
              </a:spcBef>
              <a:spcAft>
                <a:spcPct val="0"/>
              </a:spcAft>
              <a:defRPr sz="4200">
                <a:solidFill>
                  <a:srgbClr val="EFF7FF"/>
                </a:solidFill>
                <a:latin typeface="Times New Roman" pitchFamily="18" charset="0"/>
              </a:defRPr>
            </a:lvl9pPr>
          </a:lstStyle>
          <a:p>
            <a:r>
              <a:rPr lang="en-US" b="1" kern="0" dirty="0" smtClean="0">
                <a:solidFill>
                  <a:schemeClr val="tx1"/>
                </a:solidFill>
              </a:rPr>
              <a:t>The National Response Framework</a:t>
            </a:r>
          </a:p>
        </p:txBody>
      </p:sp>
      <p:sp>
        <p:nvSpPr>
          <p:cNvPr id="5" name="TextBox 4"/>
          <p:cNvSpPr txBox="1"/>
          <p:nvPr/>
        </p:nvSpPr>
        <p:spPr>
          <a:xfrm>
            <a:off x="5181600" y="6032884"/>
            <a:ext cx="2787943" cy="646331"/>
          </a:xfrm>
          <a:prstGeom prst="rect">
            <a:avLst/>
          </a:prstGeom>
          <a:noFill/>
        </p:spPr>
        <p:txBody>
          <a:bodyPr wrap="none" rtlCol="0">
            <a:spAutoFit/>
          </a:bodyPr>
          <a:lstStyle/>
          <a:p>
            <a:r>
              <a:rPr lang="en-US" sz="3600" b="1" kern="0" dirty="0">
                <a:latin typeface="+mj-lt"/>
              </a:rPr>
              <a:t>An Overview</a:t>
            </a:r>
            <a:endParaRPr lang="en-US" sz="3600" dirty="0">
              <a:latin typeface="+mj-lt"/>
            </a:endParaRPr>
          </a:p>
        </p:txBody>
      </p:sp>
    </p:spTree>
    <p:extLst>
      <p:ext uri="{BB962C8B-B14F-4D97-AF65-F5344CB8AC3E}">
        <p14:creationId xmlns:p14="http://schemas.microsoft.com/office/powerpoint/2010/main" val="290145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28297" y="452273"/>
            <a:ext cx="8523287" cy="1066800"/>
          </a:xfrm>
        </p:spPr>
        <p:txBody>
          <a:bodyPr/>
          <a:lstStyle/>
          <a:p>
            <a:r>
              <a:rPr lang="en-US" sz="3600" dirty="0"/>
              <a:t>National Preparedness Goal</a:t>
            </a:r>
            <a:r>
              <a:rPr lang="en-US" sz="3600" dirty="0" smtClean="0"/>
              <a:t>:  The Other Mission Areas’ 17 Core </a:t>
            </a:r>
            <a:r>
              <a:rPr lang="en-US" sz="3600" dirty="0"/>
              <a:t>Capabilities</a:t>
            </a:r>
            <a:endParaRPr lang="en-US" sz="3600"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10</a:t>
            </a:fld>
            <a:endParaRPr lang="en-US" smtClean="0"/>
          </a:p>
        </p:txBody>
      </p:sp>
      <p:sp>
        <p:nvSpPr>
          <p:cNvPr id="23556" name="Rectangle 3"/>
          <p:cNvSpPr>
            <a:spLocks noGrp="1" noChangeArrowheads="1"/>
          </p:cNvSpPr>
          <p:nvPr>
            <p:ph idx="1"/>
          </p:nvPr>
        </p:nvSpPr>
        <p:spPr bwMode="auto">
          <a:xfrm>
            <a:off x="457200" y="1905000"/>
            <a:ext cx="8229600" cy="4114800"/>
          </a:xfrm>
          <a:noFill/>
          <a:ln>
            <a:miter lim="800000"/>
            <a:headEnd/>
            <a:tailEnd/>
          </a:ln>
        </p:spPr>
        <p:txBody>
          <a:bodyPr vert="horz" wrap="square" lIns="91440" tIns="45720" rIns="91440" bIns="45720" numCol="1" anchor="t" anchorCtr="0" compatLnSpc="1">
            <a:prstTxWarp prst="textNoShape">
              <a:avLst/>
            </a:prstTxWarp>
          </a:bodyPr>
          <a:lstStyle/>
          <a:p>
            <a:pPr>
              <a:spcBef>
                <a:spcPts val="100"/>
              </a:spcBef>
              <a:buFont typeface="Arial" charset="0"/>
              <a:buChar char="•"/>
            </a:pPr>
            <a:r>
              <a:rPr lang="en-US" sz="2400" dirty="0"/>
              <a:t>Forensics and </a:t>
            </a:r>
            <a:r>
              <a:rPr lang="en-US" sz="2400" dirty="0" smtClean="0"/>
              <a:t>Attribution </a:t>
            </a:r>
            <a:r>
              <a:rPr lang="en-US" sz="2000" dirty="0" smtClean="0"/>
              <a:t>(Prevention)</a:t>
            </a:r>
          </a:p>
          <a:p>
            <a:pPr>
              <a:spcBef>
                <a:spcPts val="100"/>
              </a:spcBef>
              <a:buFont typeface="Arial" charset="0"/>
              <a:buChar char="•"/>
            </a:pPr>
            <a:r>
              <a:rPr lang="en-US" sz="2400" dirty="0"/>
              <a:t>Intelligence and Information </a:t>
            </a:r>
            <a:r>
              <a:rPr lang="en-US" sz="2400" dirty="0" smtClean="0"/>
              <a:t>Sharing </a:t>
            </a:r>
            <a:r>
              <a:rPr lang="en-US" sz="2000" dirty="0" smtClean="0"/>
              <a:t>(Prevention, Protection)</a:t>
            </a:r>
          </a:p>
          <a:p>
            <a:pPr>
              <a:spcBef>
                <a:spcPts val="100"/>
              </a:spcBef>
              <a:buFont typeface="Arial" charset="0"/>
              <a:buChar char="•"/>
            </a:pPr>
            <a:r>
              <a:rPr lang="en-US" sz="2400" dirty="0"/>
              <a:t>Interdiction and </a:t>
            </a:r>
            <a:r>
              <a:rPr lang="en-US" sz="2400" dirty="0" smtClean="0"/>
              <a:t>Disruption</a:t>
            </a:r>
            <a:r>
              <a:rPr lang="en-US" sz="2400" dirty="0"/>
              <a:t> </a:t>
            </a:r>
            <a:r>
              <a:rPr lang="en-US" sz="2000" dirty="0"/>
              <a:t>(Prevention, Protection</a:t>
            </a:r>
            <a:r>
              <a:rPr lang="en-US" sz="2000" dirty="0" smtClean="0"/>
              <a:t>)</a:t>
            </a:r>
          </a:p>
          <a:p>
            <a:pPr>
              <a:spcBef>
                <a:spcPts val="100"/>
              </a:spcBef>
              <a:buFont typeface="Arial" charset="0"/>
              <a:buChar char="•"/>
            </a:pPr>
            <a:r>
              <a:rPr lang="en-US" sz="2400" dirty="0"/>
              <a:t>Screening, Search, and Detection </a:t>
            </a:r>
            <a:r>
              <a:rPr lang="en-US" sz="2000" dirty="0"/>
              <a:t>(Prevention, Protection</a:t>
            </a:r>
            <a:r>
              <a:rPr lang="en-US" sz="2000" dirty="0" smtClean="0"/>
              <a:t>)</a:t>
            </a:r>
          </a:p>
          <a:p>
            <a:pPr>
              <a:spcBef>
                <a:spcPts val="100"/>
              </a:spcBef>
              <a:buFont typeface="Arial" charset="0"/>
              <a:buChar char="•"/>
            </a:pPr>
            <a:r>
              <a:rPr lang="en-US" sz="2400" dirty="0"/>
              <a:t>Access Control and Identity </a:t>
            </a:r>
            <a:r>
              <a:rPr lang="en-US" sz="2400" dirty="0" smtClean="0"/>
              <a:t>Verification </a:t>
            </a:r>
            <a:r>
              <a:rPr lang="en-US" sz="2000" dirty="0" smtClean="0"/>
              <a:t>(Protection)</a:t>
            </a:r>
          </a:p>
          <a:p>
            <a:pPr>
              <a:spcBef>
                <a:spcPts val="100"/>
              </a:spcBef>
              <a:buFont typeface="Arial" charset="0"/>
              <a:buChar char="•"/>
            </a:pPr>
            <a:r>
              <a:rPr lang="en-US" sz="2400" dirty="0" smtClean="0"/>
              <a:t>Cybersecurity </a:t>
            </a:r>
            <a:r>
              <a:rPr lang="en-US" sz="2000" dirty="0" smtClean="0"/>
              <a:t>(Protection)</a:t>
            </a:r>
          </a:p>
          <a:p>
            <a:pPr>
              <a:spcBef>
                <a:spcPts val="100"/>
              </a:spcBef>
              <a:buFont typeface="Arial" charset="0"/>
              <a:buChar char="•"/>
            </a:pPr>
            <a:r>
              <a:rPr lang="en-US" sz="2400" dirty="0"/>
              <a:t>Physical Protective </a:t>
            </a:r>
            <a:r>
              <a:rPr lang="en-US" sz="2400" dirty="0" smtClean="0"/>
              <a:t>Measures</a:t>
            </a:r>
            <a:r>
              <a:rPr lang="en-US" sz="2400" dirty="0"/>
              <a:t> </a:t>
            </a:r>
            <a:r>
              <a:rPr lang="en-US" sz="2000" dirty="0"/>
              <a:t>(Protection</a:t>
            </a:r>
            <a:r>
              <a:rPr lang="en-US" sz="2000" dirty="0" smtClean="0"/>
              <a:t>)</a:t>
            </a:r>
          </a:p>
          <a:p>
            <a:pPr>
              <a:spcBef>
                <a:spcPts val="100"/>
              </a:spcBef>
              <a:buFont typeface="Arial" charset="0"/>
              <a:buChar char="•"/>
            </a:pPr>
            <a:r>
              <a:rPr lang="en-US" sz="2400" dirty="0"/>
              <a:t>Risk Management for Protection Programs and Activities </a:t>
            </a:r>
            <a:r>
              <a:rPr lang="en-US" sz="2000" dirty="0"/>
              <a:t>(Protection)</a:t>
            </a:r>
          </a:p>
          <a:p>
            <a:pPr>
              <a:spcBef>
                <a:spcPts val="100"/>
              </a:spcBef>
              <a:buFont typeface="Arial" charset="0"/>
              <a:buChar char="•"/>
            </a:pPr>
            <a:r>
              <a:rPr lang="en-US" sz="2400" dirty="0"/>
              <a:t>Supply Chain Integrity and Security </a:t>
            </a:r>
            <a:r>
              <a:rPr lang="en-US" sz="2000" dirty="0"/>
              <a:t>(Protection</a:t>
            </a:r>
            <a:r>
              <a:rPr lang="en-US" sz="2000" dirty="0" smtClean="0"/>
              <a:t>)</a:t>
            </a:r>
          </a:p>
          <a:p>
            <a:pPr>
              <a:spcBef>
                <a:spcPts val="100"/>
              </a:spcBef>
              <a:buFont typeface="Arial" charset="0"/>
              <a:buChar char="•"/>
            </a:pPr>
            <a:endParaRPr lang="en-US" sz="2000" dirty="0"/>
          </a:p>
          <a:p>
            <a:pPr marL="0" indent="0">
              <a:spcBef>
                <a:spcPts val="100"/>
              </a:spcBef>
              <a:buNone/>
            </a:pPr>
            <a:r>
              <a:rPr lang="en-US" sz="2000" dirty="0" smtClean="0"/>
              <a:t>		(</a:t>
            </a:r>
            <a:r>
              <a:rPr lang="en-US" sz="2000" dirty="0"/>
              <a:t>http://www.fema.gov/core-capabilities)</a:t>
            </a:r>
          </a:p>
        </p:txBody>
      </p:sp>
    </p:spTree>
    <p:extLst>
      <p:ext uri="{BB962C8B-B14F-4D97-AF65-F5344CB8AC3E}">
        <p14:creationId xmlns:p14="http://schemas.microsoft.com/office/powerpoint/2010/main" val="391487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523287" cy="1066800"/>
          </a:xfrm>
        </p:spPr>
        <p:txBody>
          <a:bodyPr/>
          <a:lstStyle/>
          <a:p>
            <a:r>
              <a:rPr lang="en-US" sz="3600" dirty="0"/>
              <a:t>National Preparedness Goal:  </a:t>
            </a:r>
            <a:r>
              <a:rPr lang="en-US" sz="3600" dirty="0" smtClean="0"/>
              <a:t>The Other </a:t>
            </a:r>
            <a:r>
              <a:rPr lang="en-US" sz="3600" dirty="0"/>
              <a:t>Mission Areas’ </a:t>
            </a:r>
            <a:r>
              <a:rPr lang="en-US" sz="3600" dirty="0" smtClean="0"/>
              <a:t>17 Core </a:t>
            </a:r>
            <a:r>
              <a:rPr lang="en-US" sz="3600" dirty="0"/>
              <a:t>Capabilities</a:t>
            </a:r>
            <a:endParaRPr lang="en-US" sz="3600"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11</a:t>
            </a:fld>
            <a:endParaRPr lang="en-US" smtClean="0"/>
          </a:p>
        </p:txBody>
      </p:sp>
      <p:sp>
        <p:nvSpPr>
          <p:cNvPr id="23556" name="Rectangle 3"/>
          <p:cNvSpPr>
            <a:spLocks noGrp="1" noChangeArrowheads="1"/>
          </p:cNvSpPr>
          <p:nvPr>
            <p:ph idx="1"/>
          </p:nvPr>
        </p:nvSpPr>
        <p:spPr bwMode="auto">
          <a:xfrm>
            <a:off x="457200" y="1905000"/>
            <a:ext cx="8229600" cy="3886200"/>
          </a:xfrm>
          <a:noFill/>
          <a:ln>
            <a:miter lim="800000"/>
            <a:headEnd/>
            <a:tailEnd/>
          </a:ln>
        </p:spPr>
        <p:txBody>
          <a:bodyPr vert="horz" wrap="square" lIns="91440" tIns="45720" rIns="91440" bIns="45720" numCol="1" anchor="t" anchorCtr="0" compatLnSpc="1">
            <a:prstTxWarp prst="textNoShape">
              <a:avLst/>
            </a:prstTxWarp>
          </a:bodyPr>
          <a:lstStyle/>
          <a:p>
            <a:pPr>
              <a:spcBef>
                <a:spcPts val="100"/>
              </a:spcBef>
              <a:buFont typeface="Arial" charset="0"/>
              <a:buChar char="•"/>
            </a:pPr>
            <a:r>
              <a:rPr lang="en-US" sz="2400" dirty="0"/>
              <a:t>Community Resilience </a:t>
            </a:r>
            <a:r>
              <a:rPr lang="en-US" sz="2000" dirty="0"/>
              <a:t>(Mitigation)</a:t>
            </a:r>
          </a:p>
          <a:p>
            <a:pPr>
              <a:spcBef>
                <a:spcPts val="100"/>
              </a:spcBef>
              <a:buFont typeface="Arial" charset="0"/>
              <a:buChar char="•"/>
            </a:pPr>
            <a:r>
              <a:rPr lang="en-US" sz="2400" dirty="0"/>
              <a:t>Long-term Vulnerability Reduction </a:t>
            </a:r>
            <a:r>
              <a:rPr lang="en-US" sz="2000" dirty="0"/>
              <a:t>(Mitigation)</a:t>
            </a:r>
          </a:p>
          <a:p>
            <a:pPr>
              <a:spcBef>
                <a:spcPts val="100"/>
              </a:spcBef>
              <a:buFont typeface="Arial" charset="0"/>
              <a:buChar char="•"/>
            </a:pPr>
            <a:r>
              <a:rPr lang="en-US" sz="2400" dirty="0"/>
              <a:t>Risk and Disaster Resilience Assessment </a:t>
            </a:r>
            <a:r>
              <a:rPr lang="en-US" sz="2000" dirty="0"/>
              <a:t>(Mitigation)</a:t>
            </a:r>
          </a:p>
          <a:p>
            <a:pPr>
              <a:spcBef>
                <a:spcPts val="100"/>
              </a:spcBef>
              <a:buFont typeface="Arial" charset="0"/>
              <a:buChar char="•"/>
            </a:pPr>
            <a:r>
              <a:rPr lang="en-US" sz="2400" dirty="0"/>
              <a:t>Threats and Hazard Identification </a:t>
            </a:r>
            <a:r>
              <a:rPr lang="en-US" sz="2000" dirty="0"/>
              <a:t>(Mitigation)</a:t>
            </a:r>
          </a:p>
          <a:p>
            <a:pPr>
              <a:spcBef>
                <a:spcPts val="100"/>
              </a:spcBef>
              <a:buFont typeface="Arial" charset="0"/>
              <a:buChar char="•"/>
            </a:pPr>
            <a:r>
              <a:rPr lang="en-US" sz="2400" dirty="0"/>
              <a:t>Economic Recovery </a:t>
            </a:r>
            <a:r>
              <a:rPr lang="en-US" sz="2000" dirty="0"/>
              <a:t>(Recovery)</a:t>
            </a:r>
          </a:p>
          <a:p>
            <a:pPr>
              <a:spcBef>
                <a:spcPts val="100"/>
              </a:spcBef>
              <a:buFont typeface="Arial" charset="0"/>
              <a:buChar char="•"/>
            </a:pPr>
            <a:r>
              <a:rPr lang="en-US" sz="2400" dirty="0"/>
              <a:t>Health and Social Services </a:t>
            </a:r>
            <a:r>
              <a:rPr lang="en-US" sz="2000" dirty="0"/>
              <a:t>(Recovery)</a:t>
            </a:r>
          </a:p>
          <a:p>
            <a:pPr>
              <a:spcBef>
                <a:spcPts val="100"/>
              </a:spcBef>
              <a:buFont typeface="Arial" charset="0"/>
              <a:buChar char="•"/>
            </a:pPr>
            <a:r>
              <a:rPr lang="en-US" sz="2400" dirty="0"/>
              <a:t>Housing </a:t>
            </a:r>
            <a:r>
              <a:rPr lang="en-US" sz="2000" dirty="0"/>
              <a:t>(Recovery)</a:t>
            </a:r>
          </a:p>
          <a:p>
            <a:pPr>
              <a:spcBef>
                <a:spcPts val="100"/>
              </a:spcBef>
              <a:buFont typeface="Arial" charset="0"/>
              <a:buChar char="•"/>
            </a:pPr>
            <a:r>
              <a:rPr lang="en-US" sz="2400" dirty="0"/>
              <a:t>Natural and Cultural Resources </a:t>
            </a:r>
            <a:r>
              <a:rPr lang="en-US" sz="2000" dirty="0"/>
              <a:t>(Recovery</a:t>
            </a:r>
            <a:r>
              <a:rPr lang="en-US" sz="2000" dirty="0" smtClean="0"/>
              <a:t>)</a:t>
            </a:r>
          </a:p>
          <a:p>
            <a:pPr>
              <a:spcBef>
                <a:spcPts val="100"/>
              </a:spcBef>
              <a:buFont typeface="Arial" charset="0"/>
              <a:buChar char="•"/>
            </a:pPr>
            <a:endParaRPr lang="en-US" sz="2000" dirty="0"/>
          </a:p>
          <a:p>
            <a:pPr marL="0" indent="0">
              <a:spcBef>
                <a:spcPts val="100"/>
              </a:spcBef>
              <a:buNone/>
            </a:pPr>
            <a:r>
              <a:rPr lang="en-US" sz="2000" dirty="0"/>
              <a:t>(http://www.fema.gov/core-capabilities)</a:t>
            </a:r>
            <a:endParaRPr lang="en-US" sz="2000" dirty="0" smtClean="0"/>
          </a:p>
        </p:txBody>
      </p:sp>
    </p:spTree>
    <p:extLst>
      <p:ext uri="{BB962C8B-B14F-4D97-AF65-F5344CB8AC3E}">
        <p14:creationId xmlns:p14="http://schemas.microsoft.com/office/powerpoint/2010/main" val="140197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5913" y="381000"/>
            <a:ext cx="8523287" cy="1143000"/>
          </a:xfrm>
        </p:spPr>
        <p:txBody>
          <a:bodyPr/>
          <a:lstStyle/>
          <a:p>
            <a:r>
              <a:rPr lang="en-US" sz="3600" dirty="0" smtClean="0"/>
              <a:t>CDC’s 15 Public Health Preparedness Capabilities</a:t>
            </a:r>
            <a:endParaRPr lang="en-US" sz="3600"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12</a:t>
            </a:fld>
            <a:endParaRPr lang="en-US" smtClean="0"/>
          </a:p>
        </p:txBody>
      </p:sp>
      <p:sp>
        <p:nvSpPr>
          <p:cNvPr id="23556" name="Rectangle 3"/>
          <p:cNvSpPr>
            <a:spLocks noGrp="1" noChangeArrowheads="1"/>
          </p:cNvSpPr>
          <p:nvPr>
            <p:ph idx="1"/>
          </p:nvPr>
        </p:nvSpPr>
        <p:spPr bwMode="auto">
          <a:xfrm>
            <a:off x="457200" y="1905000"/>
            <a:ext cx="8229600" cy="3886200"/>
          </a:xfrm>
          <a:noFill/>
          <a:ln>
            <a:miter lim="800000"/>
            <a:headEnd/>
            <a:tailEnd/>
          </a:ln>
        </p:spPr>
        <p:txBody>
          <a:bodyPr vert="horz" wrap="square" lIns="91440" tIns="45720" rIns="91440" bIns="45720" numCol="1" anchor="t" anchorCtr="0" compatLnSpc="1">
            <a:prstTxWarp prst="textNoShape">
              <a:avLst/>
            </a:prstTxWarp>
          </a:bodyPr>
          <a:lstStyle/>
          <a:p>
            <a:pPr>
              <a:spcBef>
                <a:spcPts val="100"/>
              </a:spcBef>
              <a:buFont typeface="Arial" charset="0"/>
              <a:buChar char="•"/>
            </a:pPr>
            <a:r>
              <a:rPr lang="en-US" sz="2400" dirty="0"/>
              <a:t>Community Preparedness</a:t>
            </a:r>
          </a:p>
          <a:p>
            <a:pPr>
              <a:spcBef>
                <a:spcPts val="100"/>
              </a:spcBef>
              <a:buFont typeface="Arial" charset="0"/>
              <a:buChar char="•"/>
            </a:pPr>
            <a:r>
              <a:rPr lang="en-US" sz="2400" dirty="0" smtClean="0"/>
              <a:t>Community </a:t>
            </a:r>
            <a:r>
              <a:rPr lang="en-US" sz="2400" dirty="0"/>
              <a:t>Recovery</a:t>
            </a:r>
          </a:p>
          <a:p>
            <a:pPr>
              <a:spcBef>
                <a:spcPts val="100"/>
              </a:spcBef>
              <a:buFont typeface="Arial" charset="0"/>
              <a:buChar char="•"/>
            </a:pPr>
            <a:r>
              <a:rPr lang="en-US" sz="2400" dirty="0" smtClean="0"/>
              <a:t>Emergency </a:t>
            </a:r>
            <a:r>
              <a:rPr lang="en-US" sz="2400" dirty="0"/>
              <a:t>Operations Coordination</a:t>
            </a:r>
          </a:p>
          <a:p>
            <a:pPr>
              <a:spcBef>
                <a:spcPts val="100"/>
              </a:spcBef>
              <a:buFont typeface="Arial" charset="0"/>
              <a:buChar char="•"/>
            </a:pPr>
            <a:r>
              <a:rPr lang="en-US" sz="2400" dirty="0" smtClean="0"/>
              <a:t>Emergency </a:t>
            </a:r>
            <a:r>
              <a:rPr lang="en-US" sz="2400" dirty="0"/>
              <a:t>Public Information and Warning</a:t>
            </a:r>
          </a:p>
          <a:p>
            <a:pPr>
              <a:spcBef>
                <a:spcPts val="100"/>
              </a:spcBef>
              <a:buFont typeface="Arial" charset="0"/>
              <a:buChar char="•"/>
            </a:pPr>
            <a:r>
              <a:rPr lang="en-US" sz="2400" dirty="0" smtClean="0"/>
              <a:t>Fatality </a:t>
            </a:r>
            <a:r>
              <a:rPr lang="en-US" sz="2400" dirty="0"/>
              <a:t>Management</a:t>
            </a:r>
          </a:p>
          <a:p>
            <a:pPr>
              <a:spcBef>
                <a:spcPts val="100"/>
              </a:spcBef>
              <a:buFont typeface="Arial" charset="0"/>
              <a:buChar char="•"/>
            </a:pPr>
            <a:r>
              <a:rPr lang="en-US" sz="2400" dirty="0" smtClean="0"/>
              <a:t>Information </a:t>
            </a:r>
            <a:r>
              <a:rPr lang="en-US" sz="2400" dirty="0"/>
              <a:t>Sharing</a:t>
            </a:r>
          </a:p>
          <a:p>
            <a:pPr>
              <a:spcBef>
                <a:spcPts val="100"/>
              </a:spcBef>
              <a:buFont typeface="Arial" charset="0"/>
              <a:buChar char="•"/>
            </a:pPr>
            <a:r>
              <a:rPr lang="en-US" sz="2400" dirty="0" smtClean="0"/>
              <a:t>Mass </a:t>
            </a:r>
            <a:r>
              <a:rPr lang="en-US" sz="2400" dirty="0"/>
              <a:t>Care</a:t>
            </a:r>
          </a:p>
          <a:p>
            <a:pPr>
              <a:spcBef>
                <a:spcPts val="100"/>
              </a:spcBef>
              <a:buFont typeface="Arial" charset="0"/>
              <a:buChar char="•"/>
            </a:pPr>
            <a:r>
              <a:rPr lang="en-US" sz="2400" dirty="0" smtClean="0"/>
              <a:t>Medical </a:t>
            </a:r>
            <a:r>
              <a:rPr lang="en-US" sz="2400" dirty="0"/>
              <a:t>Countermeasure </a:t>
            </a:r>
            <a:r>
              <a:rPr lang="en-US" sz="2400" dirty="0" smtClean="0"/>
              <a:t>Dispensing</a:t>
            </a:r>
          </a:p>
          <a:p>
            <a:pPr marL="0" indent="0">
              <a:spcBef>
                <a:spcPts val="100"/>
              </a:spcBef>
              <a:buNone/>
            </a:pPr>
            <a:endParaRPr lang="en-US" sz="2400" dirty="0"/>
          </a:p>
          <a:p>
            <a:pPr marL="0" indent="0">
              <a:spcBef>
                <a:spcPts val="100"/>
              </a:spcBef>
              <a:buNone/>
            </a:pPr>
            <a:r>
              <a:rPr lang="en-US" sz="2000" dirty="0" smtClean="0"/>
              <a:t>(http</a:t>
            </a:r>
            <a:r>
              <a:rPr lang="en-US" sz="2000" dirty="0"/>
              <a:t>://</a:t>
            </a:r>
            <a:r>
              <a:rPr lang="en-US" sz="2000" dirty="0" smtClean="0"/>
              <a:t>www.cdc.gov/phpr/capabilities/index.htm)</a:t>
            </a:r>
            <a:endParaRPr lang="en-US" sz="2000" dirty="0"/>
          </a:p>
        </p:txBody>
      </p:sp>
    </p:spTree>
    <p:extLst>
      <p:ext uri="{BB962C8B-B14F-4D97-AF65-F5344CB8AC3E}">
        <p14:creationId xmlns:p14="http://schemas.microsoft.com/office/powerpoint/2010/main" val="280332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5913" y="381000"/>
            <a:ext cx="8523287" cy="1143000"/>
          </a:xfrm>
        </p:spPr>
        <p:txBody>
          <a:bodyPr/>
          <a:lstStyle/>
          <a:p>
            <a:r>
              <a:rPr lang="en-US" sz="3600" dirty="0" smtClean="0"/>
              <a:t>CDC’s 15 Public Health Preparedness Capabilities</a:t>
            </a:r>
            <a:endParaRPr lang="en-US" sz="3600"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13</a:t>
            </a:fld>
            <a:endParaRPr lang="en-US" smtClean="0"/>
          </a:p>
        </p:txBody>
      </p:sp>
      <p:sp>
        <p:nvSpPr>
          <p:cNvPr id="23556" name="Rectangle 3"/>
          <p:cNvSpPr>
            <a:spLocks noGrp="1" noChangeArrowheads="1"/>
          </p:cNvSpPr>
          <p:nvPr>
            <p:ph idx="1"/>
          </p:nvPr>
        </p:nvSpPr>
        <p:spPr bwMode="auto">
          <a:xfrm>
            <a:off x="457200" y="1905000"/>
            <a:ext cx="8229600" cy="3886200"/>
          </a:xfrm>
          <a:noFill/>
          <a:ln>
            <a:miter lim="800000"/>
            <a:headEnd/>
            <a:tailEnd/>
          </a:ln>
        </p:spPr>
        <p:txBody>
          <a:bodyPr vert="horz" wrap="square" lIns="91440" tIns="45720" rIns="91440" bIns="45720" numCol="1" anchor="t" anchorCtr="0" compatLnSpc="1">
            <a:prstTxWarp prst="textNoShape">
              <a:avLst/>
            </a:prstTxWarp>
          </a:bodyPr>
          <a:lstStyle/>
          <a:p>
            <a:pPr>
              <a:spcBef>
                <a:spcPts val="100"/>
              </a:spcBef>
              <a:buFont typeface="Arial" charset="0"/>
              <a:buChar char="•"/>
            </a:pPr>
            <a:r>
              <a:rPr lang="en-US" sz="2400" dirty="0" smtClean="0"/>
              <a:t>Medical </a:t>
            </a:r>
            <a:r>
              <a:rPr lang="en-US" sz="2400" dirty="0"/>
              <a:t>Materiel Management and Distribution</a:t>
            </a:r>
          </a:p>
          <a:p>
            <a:pPr>
              <a:spcBef>
                <a:spcPts val="100"/>
              </a:spcBef>
              <a:buFont typeface="Arial" charset="0"/>
              <a:buChar char="•"/>
            </a:pPr>
            <a:r>
              <a:rPr lang="en-US" sz="2400" dirty="0" smtClean="0"/>
              <a:t>Medical </a:t>
            </a:r>
            <a:r>
              <a:rPr lang="en-US" sz="2400" dirty="0"/>
              <a:t>Surge</a:t>
            </a:r>
          </a:p>
          <a:p>
            <a:pPr>
              <a:spcBef>
                <a:spcPts val="100"/>
              </a:spcBef>
              <a:buFont typeface="Arial" charset="0"/>
              <a:buChar char="•"/>
            </a:pPr>
            <a:r>
              <a:rPr lang="en-US" sz="2400" dirty="0" smtClean="0"/>
              <a:t>Non-Pharmaceutical </a:t>
            </a:r>
            <a:r>
              <a:rPr lang="en-US" sz="2400" dirty="0"/>
              <a:t>Interventions</a:t>
            </a:r>
          </a:p>
          <a:p>
            <a:pPr>
              <a:spcBef>
                <a:spcPts val="100"/>
              </a:spcBef>
              <a:buFont typeface="Arial" charset="0"/>
              <a:buChar char="•"/>
            </a:pPr>
            <a:r>
              <a:rPr lang="en-US" sz="2400" dirty="0" smtClean="0"/>
              <a:t>Public </a:t>
            </a:r>
            <a:r>
              <a:rPr lang="en-US" sz="2400" dirty="0"/>
              <a:t>Health Laboratory Testing</a:t>
            </a:r>
          </a:p>
          <a:p>
            <a:pPr>
              <a:spcBef>
                <a:spcPts val="100"/>
              </a:spcBef>
              <a:buFont typeface="Arial" charset="0"/>
              <a:buChar char="•"/>
            </a:pPr>
            <a:r>
              <a:rPr lang="en-US" sz="2400" dirty="0" smtClean="0"/>
              <a:t>Public </a:t>
            </a:r>
            <a:r>
              <a:rPr lang="en-US" sz="2400" dirty="0"/>
              <a:t>Health </a:t>
            </a:r>
            <a:r>
              <a:rPr lang="en-US" sz="2400" dirty="0" smtClean="0"/>
              <a:t>Surveillance </a:t>
            </a:r>
            <a:r>
              <a:rPr lang="en-US" sz="2400" dirty="0"/>
              <a:t>and </a:t>
            </a:r>
            <a:r>
              <a:rPr lang="en-US" sz="2400" dirty="0" smtClean="0"/>
              <a:t>Epidemiological </a:t>
            </a:r>
            <a:r>
              <a:rPr lang="en-US" sz="2400" dirty="0"/>
              <a:t>Investigation</a:t>
            </a:r>
          </a:p>
          <a:p>
            <a:pPr>
              <a:spcBef>
                <a:spcPts val="100"/>
              </a:spcBef>
              <a:buFont typeface="Arial" charset="0"/>
              <a:buChar char="•"/>
            </a:pPr>
            <a:r>
              <a:rPr lang="en-US" sz="2400" dirty="0" smtClean="0"/>
              <a:t>Responder </a:t>
            </a:r>
            <a:r>
              <a:rPr lang="en-US" sz="2400" dirty="0"/>
              <a:t>Safety and Health</a:t>
            </a:r>
          </a:p>
          <a:p>
            <a:pPr>
              <a:spcBef>
                <a:spcPts val="100"/>
              </a:spcBef>
              <a:buFont typeface="Arial" charset="0"/>
              <a:buChar char="•"/>
            </a:pPr>
            <a:r>
              <a:rPr lang="en-US" sz="2400" dirty="0" smtClean="0"/>
              <a:t>Volunteer Management</a:t>
            </a:r>
          </a:p>
          <a:p>
            <a:pPr>
              <a:spcBef>
                <a:spcPts val="100"/>
              </a:spcBef>
              <a:buFont typeface="Arial" charset="0"/>
              <a:buChar char="•"/>
            </a:pPr>
            <a:endParaRPr lang="en-US" sz="2400" dirty="0"/>
          </a:p>
          <a:p>
            <a:pPr marL="0" indent="0">
              <a:spcBef>
                <a:spcPts val="100"/>
              </a:spcBef>
              <a:buNone/>
            </a:pPr>
            <a:endParaRPr lang="en-US" sz="2400" dirty="0" smtClean="0"/>
          </a:p>
          <a:p>
            <a:pPr marL="0" lvl="0" indent="0">
              <a:spcBef>
                <a:spcPts val="100"/>
              </a:spcBef>
              <a:buNone/>
            </a:pPr>
            <a:r>
              <a:rPr lang="en-US" sz="2000" dirty="0" smtClean="0"/>
              <a:t>(http</a:t>
            </a:r>
            <a:r>
              <a:rPr lang="en-US" sz="2000" dirty="0"/>
              <a:t>://</a:t>
            </a:r>
            <a:r>
              <a:rPr lang="en-US" sz="2000" dirty="0" smtClean="0"/>
              <a:t>www.cdc.gov/phpr/capabilities/index.htm)</a:t>
            </a:r>
            <a:endParaRPr lang="en-US" sz="2000" dirty="0"/>
          </a:p>
          <a:p>
            <a:pPr marL="0" indent="0">
              <a:spcBef>
                <a:spcPts val="100"/>
              </a:spcBef>
              <a:buNone/>
            </a:pPr>
            <a:endParaRPr lang="en-US" sz="2400" dirty="0" smtClean="0"/>
          </a:p>
        </p:txBody>
      </p:sp>
    </p:spTree>
    <p:extLst>
      <p:ext uri="{BB962C8B-B14F-4D97-AF65-F5344CB8AC3E}">
        <p14:creationId xmlns:p14="http://schemas.microsoft.com/office/powerpoint/2010/main" val="249630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8" descr="NRF Resource Center"/>
          <p:cNvPicPr>
            <a:picLocks noChangeAspect="1" noChangeArrowheads="1"/>
          </p:cNvPicPr>
          <p:nvPr/>
        </p:nvPicPr>
        <p:blipFill>
          <a:blip r:embed="rId3"/>
          <a:srcRect b="6668"/>
          <a:stretch>
            <a:fillRect/>
          </a:stretch>
        </p:blipFill>
        <p:spPr bwMode="auto">
          <a:xfrm>
            <a:off x="1476375" y="2590800"/>
            <a:ext cx="7362825" cy="3930650"/>
          </a:xfrm>
          <a:prstGeom prst="rect">
            <a:avLst/>
          </a:prstGeom>
          <a:noFill/>
          <a:ln w="25400">
            <a:solidFill>
              <a:schemeClr val="tx1"/>
            </a:solidFill>
            <a:miter lim="800000"/>
            <a:headEnd/>
            <a:tailEnd/>
          </a:ln>
        </p:spPr>
      </p:pic>
      <p:sp>
        <p:nvSpPr>
          <p:cNvPr id="27" name="Rectangle 26"/>
          <p:cNvSpPr/>
          <p:nvPr/>
        </p:nvSpPr>
        <p:spPr bwMode="auto">
          <a:xfrm>
            <a:off x="2747963" y="3532188"/>
            <a:ext cx="5875337" cy="2792412"/>
          </a:xfrm>
          <a:prstGeom prst="rect">
            <a:avLst/>
          </a:prstGeom>
          <a:solidFill>
            <a:srgbClr val="4583BB"/>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effectLst>
                <a:outerShdw blurRad="38100" dist="38100" dir="2700000" algn="tl">
                  <a:srgbClr val="000000">
                    <a:alpha val="43137"/>
                  </a:srgbClr>
                </a:outerShdw>
              </a:effectLst>
            </a:endParaRPr>
          </a:p>
        </p:txBody>
      </p:sp>
      <p:sp>
        <p:nvSpPr>
          <p:cNvPr id="7172" name="Text Box 18"/>
          <p:cNvSpPr txBox="1">
            <a:spLocks noChangeArrowheads="1"/>
          </p:cNvSpPr>
          <p:nvPr/>
        </p:nvSpPr>
        <p:spPr bwMode="auto">
          <a:xfrm>
            <a:off x="4419600" y="1295400"/>
            <a:ext cx="4184650" cy="1034129"/>
          </a:xfrm>
          <a:prstGeom prst="rect">
            <a:avLst/>
          </a:prstGeom>
          <a:noFill/>
          <a:ln w="9525">
            <a:noFill/>
            <a:miter lim="800000"/>
            <a:headEnd/>
            <a:tailEnd/>
          </a:ln>
        </p:spPr>
        <p:txBody>
          <a:bodyPr wrap="square">
            <a:spAutoFit/>
          </a:bodyPr>
          <a:lstStyle/>
          <a:p>
            <a:pPr eaLnBrk="0" hangingPunct="0">
              <a:lnSpc>
                <a:spcPct val="90000"/>
              </a:lnSpc>
              <a:spcBef>
                <a:spcPct val="40000"/>
              </a:spcBef>
              <a:buClr>
                <a:schemeClr val="tx1"/>
              </a:buClr>
              <a:buFont typeface="Wingdings" pitchFamily="2" charset="2"/>
              <a:buNone/>
            </a:pPr>
            <a:r>
              <a:rPr lang="en-US" sz="1700" b="1" dirty="0">
                <a:solidFill>
                  <a:srgbClr val="FF9999"/>
                </a:solidFill>
              </a:rPr>
              <a:t>Doctrine, organization, roles and responsibilities, response actions and planning requirements that guide national </a:t>
            </a:r>
            <a:r>
              <a:rPr lang="en-US" sz="1700" b="1" dirty="0" smtClean="0">
                <a:solidFill>
                  <a:srgbClr val="FF9999"/>
                </a:solidFill>
              </a:rPr>
              <a:t>response (updated 2013)</a:t>
            </a:r>
            <a:endParaRPr lang="en-US" sz="1700" b="1" dirty="0">
              <a:solidFill>
                <a:srgbClr val="FF9999"/>
              </a:solidFill>
            </a:endParaRPr>
          </a:p>
        </p:txBody>
      </p:sp>
      <p:sp>
        <p:nvSpPr>
          <p:cNvPr id="7173" name="Rectangle 2"/>
          <p:cNvSpPr>
            <a:spLocks noGrp="1" noChangeArrowheads="1"/>
          </p:cNvSpPr>
          <p:nvPr>
            <p:ph type="title"/>
          </p:nvPr>
        </p:nvSpPr>
        <p:spPr>
          <a:xfrm>
            <a:off x="304800" y="228600"/>
            <a:ext cx="7469188" cy="762000"/>
          </a:xfrm>
        </p:spPr>
        <p:txBody>
          <a:bodyPr/>
          <a:lstStyle/>
          <a:p>
            <a:r>
              <a:rPr lang="en-US" sz="4000" i="1" smtClean="0"/>
              <a:t>How the Framework is Organized</a:t>
            </a:r>
          </a:p>
        </p:txBody>
      </p:sp>
      <p:sp>
        <p:nvSpPr>
          <p:cNvPr id="7174" name="AutoShape 13"/>
          <p:cNvSpPr>
            <a:spLocks noChangeArrowheads="1"/>
          </p:cNvSpPr>
          <p:nvPr/>
        </p:nvSpPr>
        <p:spPr bwMode="auto">
          <a:xfrm>
            <a:off x="2933700" y="4987925"/>
            <a:ext cx="1878013" cy="558800"/>
          </a:xfrm>
          <a:prstGeom prst="roundRect">
            <a:avLst>
              <a:gd name="adj" fmla="val 16667"/>
            </a:avLst>
          </a:prstGeom>
          <a:solidFill>
            <a:srgbClr val="CCCCFF"/>
          </a:solidFill>
          <a:ln w="9525">
            <a:solidFill>
              <a:schemeClr val="tx1"/>
            </a:solidFill>
            <a:round/>
            <a:headEnd/>
            <a:tailEnd/>
          </a:ln>
        </p:spPr>
        <p:txBody>
          <a:bodyPr wrap="none" anchor="ctr"/>
          <a:lstStyle/>
          <a:p>
            <a:pPr algn="ctr" eaLnBrk="0" hangingPunct="0"/>
            <a:r>
              <a:rPr lang="en-US" sz="1400" b="1">
                <a:solidFill>
                  <a:schemeClr val="bg1"/>
                </a:solidFill>
              </a:rPr>
              <a:t>Incident</a:t>
            </a:r>
          </a:p>
          <a:p>
            <a:pPr algn="ctr" eaLnBrk="0" hangingPunct="0"/>
            <a:r>
              <a:rPr lang="en-US" sz="1400" b="1">
                <a:solidFill>
                  <a:schemeClr val="bg1"/>
                </a:solidFill>
              </a:rPr>
              <a:t>Annexes</a:t>
            </a:r>
          </a:p>
        </p:txBody>
      </p:sp>
      <p:sp>
        <p:nvSpPr>
          <p:cNvPr id="6154" name="Text Box 14"/>
          <p:cNvSpPr txBox="1">
            <a:spLocks noChangeArrowheads="1"/>
          </p:cNvSpPr>
          <p:nvPr/>
        </p:nvSpPr>
        <p:spPr bwMode="auto">
          <a:xfrm>
            <a:off x="4965700" y="5062538"/>
            <a:ext cx="3817938" cy="492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sz="1300" b="1" dirty="0"/>
              <a:t>Incident-specific applications of the Framework</a:t>
            </a:r>
          </a:p>
        </p:txBody>
      </p:sp>
      <p:sp>
        <p:nvSpPr>
          <p:cNvPr id="7176" name="AutoShape 12"/>
          <p:cNvSpPr>
            <a:spLocks noChangeArrowheads="1"/>
          </p:cNvSpPr>
          <p:nvPr/>
        </p:nvSpPr>
        <p:spPr bwMode="auto">
          <a:xfrm>
            <a:off x="2933700" y="4343400"/>
            <a:ext cx="1944688" cy="560388"/>
          </a:xfrm>
          <a:prstGeom prst="roundRect">
            <a:avLst>
              <a:gd name="adj" fmla="val 16667"/>
            </a:avLst>
          </a:prstGeom>
          <a:solidFill>
            <a:srgbClr val="FF9933"/>
          </a:solidFill>
          <a:ln w="9525">
            <a:solidFill>
              <a:schemeClr val="tx1"/>
            </a:solidFill>
            <a:round/>
            <a:headEnd/>
            <a:tailEnd/>
          </a:ln>
        </p:spPr>
        <p:txBody>
          <a:bodyPr wrap="none" anchor="ctr"/>
          <a:lstStyle/>
          <a:p>
            <a:pPr algn="ctr" eaLnBrk="0" hangingPunct="0"/>
            <a:r>
              <a:rPr lang="en-US" sz="1400" b="1">
                <a:solidFill>
                  <a:schemeClr val="bg1"/>
                </a:solidFill>
              </a:rPr>
              <a:t>Support </a:t>
            </a:r>
          </a:p>
          <a:p>
            <a:pPr algn="ctr" eaLnBrk="0" hangingPunct="0"/>
            <a:r>
              <a:rPr lang="en-US" sz="1400" b="1">
                <a:solidFill>
                  <a:schemeClr val="bg1"/>
                </a:solidFill>
              </a:rPr>
              <a:t>Annexes</a:t>
            </a:r>
          </a:p>
        </p:txBody>
      </p:sp>
      <p:sp>
        <p:nvSpPr>
          <p:cNvPr id="6169" name="Text Box 16"/>
          <p:cNvSpPr txBox="1">
            <a:spLocks noChangeArrowheads="1"/>
          </p:cNvSpPr>
          <p:nvPr/>
        </p:nvSpPr>
        <p:spPr bwMode="auto">
          <a:xfrm>
            <a:off x="4965700" y="4387850"/>
            <a:ext cx="3873500" cy="492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sz="1300" b="1" dirty="0"/>
              <a:t>Essential supporting aspects of the Federal response common to all incidents</a:t>
            </a:r>
          </a:p>
        </p:txBody>
      </p:sp>
      <p:sp>
        <p:nvSpPr>
          <p:cNvPr id="7178" name="AutoShape 11"/>
          <p:cNvSpPr>
            <a:spLocks noChangeArrowheads="1"/>
          </p:cNvSpPr>
          <p:nvPr/>
        </p:nvSpPr>
        <p:spPr bwMode="auto">
          <a:xfrm>
            <a:off x="2933700" y="3690938"/>
            <a:ext cx="1943100" cy="558800"/>
          </a:xfrm>
          <a:prstGeom prst="roundRect">
            <a:avLst>
              <a:gd name="adj" fmla="val 16667"/>
            </a:avLst>
          </a:prstGeom>
          <a:solidFill>
            <a:srgbClr val="FFFF99"/>
          </a:solidFill>
          <a:ln w="12700">
            <a:solidFill>
              <a:schemeClr val="tx1"/>
            </a:solidFill>
            <a:round/>
            <a:headEnd/>
            <a:tailEnd/>
          </a:ln>
        </p:spPr>
        <p:txBody>
          <a:bodyPr wrap="none" anchor="ctr"/>
          <a:lstStyle/>
          <a:p>
            <a:pPr algn="ctr" eaLnBrk="0" hangingPunct="0"/>
            <a:r>
              <a:rPr lang="en-US" sz="1300" b="1">
                <a:solidFill>
                  <a:schemeClr val="bg1"/>
                </a:solidFill>
              </a:rPr>
              <a:t>Emergency Support </a:t>
            </a:r>
          </a:p>
          <a:p>
            <a:pPr algn="ctr" eaLnBrk="0" hangingPunct="0"/>
            <a:r>
              <a:rPr lang="en-US" sz="1300" b="1">
                <a:solidFill>
                  <a:schemeClr val="bg1"/>
                </a:solidFill>
              </a:rPr>
              <a:t>Function Annexes</a:t>
            </a:r>
          </a:p>
        </p:txBody>
      </p:sp>
      <p:sp>
        <p:nvSpPr>
          <p:cNvPr id="6157" name="Text Box 17"/>
          <p:cNvSpPr txBox="1">
            <a:spLocks noChangeArrowheads="1"/>
          </p:cNvSpPr>
          <p:nvPr/>
        </p:nvSpPr>
        <p:spPr bwMode="auto">
          <a:xfrm>
            <a:off x="4965700" y="3646488"/>
            <a:ext cx="3638550" cy="6921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sz="1300" b="1" dirty="0"/>
              <a:t>Mechanisms to group and provide Federal resources and capabilities to support State and local responders</a:t>
            </a:r>
          </a:p>
        </p:txBody>
      </p:sp>
      <p:sp>
        <p:nvSpPr>
          <p:cNvPr id="7180" name="AutoShape 14"/>
          <p:cNvSpPr>
            <a:spLocks noChangeArrowheads="1"/>
          </p:cNvSpPr>
          <p:nvPr/>
        </p:nvSpPr>
        <p:spPr bwMode="auto">
          <a:xfrm>
            <a:off x="2933700" y="5638800"/>
            <a:ext cx="1879600" cy="558800"/>
          </a:xfrm>
          <a:prstGeom prst="roundRect">
            <a:avLst>
              <a:gd name="adj" fmla="val 16667"/>
            </a:avLst>
          </a:prstGeom>
          <a:solidFill>
            <a:srgbClr val="66CCFF"/>
          </a:solidFill>
          <a:ln w="9525">
            <a:solidFill>
              <a:schemeClr val="tx1"/>
            </a:solidFill>
            <a:round/>
            <a:headEnd/>
            <a:tailEnd/>
          </a:ln>
        </p:spPr>
        <p:txBody>
          <a:bodyPr wrap="none" anchor="ctr"/>
          <a:lstStyle/>
          <a:p>
            <a:pPr algn="ctr" eaLnBrk="0" hangingPunct="0"/>
            <a:r>
              <a:rPr lang="en-US" sz="1400" b="1">
                <a:solidFill>
                  <a:schemeClr val="bg1"/>
                </a:solidFill>
              </a:rPr>
              <a:t>Partner </a:t>
            </a:r>
            <a:br>
              <a:rPr lang="en-US" sz="1400" b="1">
                <a:solidFill>
                  <a:schemeClr val="bg1"/>
                </a:solidFill>
              </a:rPr>
            </a:br>
            <a:r>
              <a:rPr lang="en-US" sz="1400" b="1">
                <a:solidFill>
                  <a:schemeClr val="bg1"/>
                </a:solidFill>
              </a:rPr>
              <a:t>Guides</a:t>
            </a:r>
          </a:p>
        </p:txBody>
      </p:sp>
      <p:sp>
        <p:nvSpPr>
          <p:cNvPr id="7181" name="Text Box 15"/>
          <p:cNvSpPr txBox="1">
            <a:spLocks noChangeArrowheads="1"/>
          </p:cNvSpPr>
          <p:nvPr/>
        </p:nvSpPr>
        <p:spPr bwMode="auto">
          <a:xfrm>
            <a:off x="6354763" y="5988050"/>
            <a:ext cx="2290762" cy="277813"/>
          </a:xfrm>
          <a:prstGeom prst="rect">
            <a:avLst/>
          </a:prstGeom>
          <a:noFill/>
          <a:ln w="9525">
            <a:noFill/>
            <a:miter lim="800000"/>
            <a:headEnd/>
            <a:tailEnd/>
          </a:ln>
        </p:spPr>
        <p:txBody>
          <a:bodyPr>
            <a:spAutoFit/>
          </a:bodyPr>
          <a:lstStyle/>
          <a:p>
            <a:pPr eaLnBrk="0" hangingPunct="0">
              <a:buFontTx/>
              <a:buChar char="•"/>
            </a:pPr>
            <a:endParaRPr lang="en-US" sz="1200">
              <a:solidFill>
                <a:srgbClr val="66CCFF"/>
              </a:solidFill>
            </a:endParaRPr>
          </a:p>
        </p:txBody>
      </p:sp>
      <p:sp>
        <p:nvSpPr>
          <p:cNvPr id="6167" name="Text Box 19"/>
          <p:cNvSpPr txBox="1">
            <a:spLocks noChangeArrowheads="1"/>
          </p:cNvSpPr>
          <p:nvPr/>
        </p:nvSpPr>
        <p:spPr bwMode="auto">
          <a:xfrm>
            <a:off x="4965700" y="5640388"/>
            <a:ext cx="3817938" cy="492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sz="1300" b="1" dirty="0"/>
              <a:t>Next level of detail in response actions tailored to the actionable entity  </a:t>
            </a:r>
          </a:p>
        </p:txBody>
      </p:sp>
      <p:sp>
        <p:nvSpPr>
          <p:cNvPr id="7183" name="Slide Number Placeholder 41"/>
          <p:cNvSpPr>
            <a:spLocks noGrp="1"/>
          </p:cNvSpPr>
          <p:nvPr>
            <p:ph type="sldNum" sz="quarter" idx="10"/>
          </p:nvPr>
        </p:nvSpPr>
        <p:spPr>
          <a:xfrm>
            <a:off x="8770938" y="6477000"/>
            <a:ext cx="449262" cy="260350"/>
          </a:xfrm>
          <a:noFill/>
        </p:spPr>
        <p:txBody>
          <a:bodyPr/>
          <a:lstStyle/>
          <a:p>
            <a:fld id="{BAEE74DD-A622-4793-82AD-1DD45B08232B}" type="slidenum">
              <a:rPr lang="en-US" smtClean="0"/>
              <a:pPr/>
              <a:t>14</a:t>
            </a:fld>
            <a:endParaRPr lang="en-US" smtClean="0"/>
          </a:p>
        </p:txBody>
      </p:sp>
      <p:pic>
        <p:nvPicPr>
          <p:cNvPr id="31" name="Picture 6" descr="NRF Cover"/>
          <p:cNvPicPr>
            <a:picLocks noChangeAspect="1" noChangeArrowheads="1"/>
          </p:cNvPicPr>
          <p:nvPr/>
        </p:nvPicPr>
        <p:blipFill>
          <a:blip r:embed="rId4" cstate="print"/>
          <a:srcRect/>
          <a:stretch>
            <a:fillRect/>
          </a:stretch>
        </p:blipFill>
        <p:spPr bwMode="auto">
          <a:xfrm>
            <a:off x="446421" y="1143000"/>
            <a:ext cx="2068179" cy="2667000"/>
          </a:xfrm>
          <a:prstGeom prst="rect">
            <a:avLst/>
          </a:prstGeom>
          <a:no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7185" name="Group 33"/>
          <p:cNvGrpSpPr>
            <a:grpSpLocks/>
          </p:cNvGrpSpPr>
          <p:nvPr/>
        </p:nvGrpSpPr>
        <p:grpSpPr bwMode="auto">
          <a:xfrm>
            <a:off x="2667000" y="1365250"/>
            <a:ext cx="1676400" cy="914400"/>
            <a:chOff x="3124200" y="1322696"/>
            <a:chExt cx="1676400" cy="914400"/>
          </a:xfrm>
        </p:grpSpPr>
        <p:sp>
          <p:nvSpPr>
            <p:cNvPr id="32" name="Pentagon 31"/>
            <p:cNvSpPr/>
            <p:nvPr/>
          </p:nvSpPr>
          <p:spPr bwMode="auto">
            <a:xfrm rot="10800000">
              <a:off x="3124200" y="1322696"/>
              <a:ext cx="1600200" cy="914400"/>
            </a:xfrm>
            <a:prstGeom prst="homePlate">
              <a:avLst>
                <a:gd name="adj" fmla="val 57463"/>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188" name="TextBox 32"/>
            <p:cNvSpPr txBox="1">
              <a:spLocks noChangeArrowheads="1"/>
            </p:cNvSpPr>
            <p:nvPr/>
          </p:nvSpPr>
          <p:spPr bwMode="auto">
            <a:xfrm>
              <a:off x="3352800" y="1447800"/>
              <a:ext cx="1447800" cy="646331"/>
            </a:xfrm>
            <a:prstGeom prst="rect">
              <a:avLst/>
            </a:prstGeom>
            <a:noFill/>
            <a:ln w="9525">
              <a:noFill/>
              <a:miter lim="800000"/>
              <a:headEnd/>
              <a:tailEnd/>
            </a:ln>
          </p:spPr>
          <p:txBody>
            <a:bodyPr>
              <a:spAutoFit/>
            </a:bodyPr>
            <a:lstStyle/>
            <a:p>
              <a:pPr algn="ctr"/>
              <a:r>
                <a:rPr lang="en-US" sz="1800">
                  <a:solidFill>
                    <a:schemeClr val="bg1"/>
                  </a:solidFill>
                </a:rPr>
                <a:t>Core Document</a:t>
              </a:r>
            </a:p>
          </p:txBody>
        </p:sp>
      </p:grpSp>
      <p:sp>
        <p:nvSpPr>
          <p:cNvPr id="7186" name="TextBox 19"/>
          <p:cNvSpPr txBox="1">
            <a:spLocks noChangeArrowheads="1"/>
          </p:cNvSpPr>
          <p:nvPr/>
        </p:nvSpPr>
        <p:spPr bwMode="auto">
          <a:xfrm>
            <a:off x="3581400" y="6550025"/>
            <a:ext cx="3124200" cy="307975"/>
          </a:xfrm>
          <a:prstGeom prst="rect">
            <a:avLst/>
          </a:prstGeom>
          <a:noFill/>
          <a:ln w="9525">
            <a:noFill/>
            <a:miter lim="800000"/>
            <a:headEnd/>
            <a:tailEnd/>
          </a:ln>
        </p:spPr>
        <p:txBody>
          <a:bodyPr>
            <a:spAutoFit/>
          </a:bodyPr>
          <a:lstStyle/>
          <a:p>
            <a:pPr algn="ctr"/>
            <a:r>
              <a:rPr lang="en-US" sz="1400"/>
              <a:t>www.fema.gov/nrf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p:spPr>
        <p:txBody>
          <a:bodyPr/>
          <a:lstStyle/>
          <a:p>
            <a:fld id="{7FB05694-94F7-4BA9-AB26-EB40D7857B8C}" type="slidenum">
              <a:rPr lang="en-US" smtClean="0"/>
              <a:pPr/>
              <a:t>15</a:t>
            </a:fld>
            <a:endParaRPr lang="en-US" smtClean="0"/>
          </a:p>
        </p:txBody>
      </p:sp>
      <p:sp>
        <p:nvSpPr>
          <p:cNvPr id="8195" name="Rectangle 2"/>
          <p:cNvSpPr>
            <a:spLocks noChangeArrowheads="1"/>
          </p:cNvSpPr>
          <p:nvPr/>
        </p:nvSpPr>
        <p:spPr bwMode="black">
          <a:xfrm>
            <a:off x="460375" y="304800"/>
            <a:ext cx="8378825" cy="838200"/>
          </a:xfrm>
          <a:prstGeom prst="rect">
            <a:avLst/>
          </a:prstGeom>
          <a:noFill/>
          <a:ln w="9525">
            <a:noFill/>
            <a:miter lim="800000"/>
            <a:headEnd/>
            <a:tailEnd/>
          </a:ln>
        </p:spPr>
        <p:txBody>
          <a:bodyPr lIns="0" tIns="0" rIns="0" bIns="0" anchor="ctr"/>
          <a:lstStyle/>
          <a:p>
            <a:pPr eaLnBrk="0" hangingPunct="0"/>
            <a:r>
              <a:rPr lang="en-US" sz="4000" i="1" dirty="0" smtClean="0">
                <a:latin typeface="Times New Roman" pitchFamily="18" charset="0"/>
              </a:rPr>
              <a:t>The NRF…</a:t>
            </a:r>
            <a:endParaRPr lang="en-US" sz="4000" i="1" dirty="0">
              <a:latin typeface="Times New Roman" pitchFamily="18" charset="0"/>
            </a:endParaRPr>
          </a:p>
        </p:txBody>
      </p:sp>
      <p:sp>
        <p:nvSpPr>
          <p:cNvPr id="8196" name="Rectangle 3"/>
          <p:cNvSpPr>
            <a:spLocks noChangeArrowheads="1"/>
          </p:cNvSpPr>
          <p:nvPr/>
        </p:nvSpPr>
        <p:spPr bwMode="invGray">
          <a:xfrm>
            <a:off x="533400" y="1371600"/>
            <a:ext cx="8001000" cy="4648200"/>
          </a:xfrm>
          <a:prstGeom prst="rect">
            <a:avLst/>
          </a:prstGeom>
          <a:noFill/>
          <a:ln w="9525">
            <a:noFill/>
            <a:miter lim="800000"/>
            <a:headEnd/>
            <a:tailEnd/>
          </a:ln>
        </p:spPr>
        <p:txBody>
          <a:bodyPr lIns="0" tIns="0" rIns="0" bIns="0"/>
          <a:lstStyle/>
          <a:p>
            <a:pPr marL="287338" indent="-287338" eaLnBrk="0" hangingPunct="0">
              <a:spcBef>
                <a:spcPts val="1200"/>
              </a:spcBef>
              <a:buClr>
                <a:schemeClr val="tx1"/>
              </a:buClr>
              <a:buFont typeface="Wingdings" pitchFamily="2" charset="2"/>
              <a:buChar char="§"/>
            </a:pPr>
            <a:r>
              <a:rPr lang="en-US" sz="2000" dirty="0"/>
              <a:t>i</a:t>
            </a:r>
            <a:r>
              <a:rPr lang="en-US" sz="2000" dirty="0" smtClean="0"/>
              <a:t>s a</a:t>
            </a:r>
            <a:r>
              <a:rPr lang="en-US" sz="2000" dirty="0" smtClean="0"/>
              <a:t> </a:t>
            </a:r>
            <a:r>
              <a:rPr lang="en-US" sz="2000" i="1" dirty="0"/>
              <a:t>Framework</a:t>
            </a:r>
            <a:r>
              <a:rPr lang="en-US" sz="2000" dirty="0"/>
              <a:t> … not a Plan</a:t>
            </a:r>
          </a:p>
          <a:p>
            <a:pPr marL="287338" indent="-287338" eaLnBrk="0" hangingPunct="0">
              <a:spcBef>
                <a:spcPts val="1200"/>
              </a:spcBef>
              <a:buClr>
                <a:schemeClr val="tx1"/>
              </a:buClr>
              <a:buFont typeface="Wingdings" pitchFamily="2" charset="2"/>
              <a:buChar char="§"/>
            </a:pPr>
            <a:r>
              <a:rPr lang="en-US" sz="2000" dirty="0"/>
              <a:t>i</a:t>
            </a:r>
            <a:r>
              <a:rPr lang="en-US" sz="2000" dirty="0" smtClean="0"/>
              <a:t>s w</a:t>
            </a:r>
            <a:r>
              <a:rPr lang="en-US" sz="2000" dirty="0" smtClean="0"/>
              <a:t>ritten </a:t>
            </a:r>
            <a:r>
              <a:rPr lang="en-US" sz="2000" dirty="0"/>
              <a:t>for two audiences</a:t>
            </a:r>
          </a:p>
          <a:p>
            <a:pPr marL="744538" lvl="2" indent="-287338" eaLnBrk="0" hangingPunct="0">
              <a:spcBef>
                <a:spcPts val="300"/>
              </a:spcBef>
              <a:buClr>
                <a:schemeClr val="tx1"/>
              </a:buClr>
              <a:buFont typeface="Wingdings" pitchFamily="2" charset="2"/>
              <a:buChar char="§"/>
            </a:pPr>
            <a:r>
              <a:rPr lang="en-US" sz="1600" dirty="0"/>
              <a:t>Senior elected and appointed officials</a:t>
            </a:r>
          </a:p>
          <a:p>
            <a:pPr marL="744538" lvl="2" indent="-287338" eaLnBrk="0" hangingPunct="0">
              <a:spcBef>
                <a:spcPts val="300"/>
              </a:spcBef>
              <a:buClr>
                <a:schemeClr val="tx1"/>
              </a:buClr>
              <a:buFont typeface="Wingdings" pitchFamily="2" charset="2"/>
              <a:buChar char="§"/>
            </a:pPr>
            <a:r>
              <a:rPr lang="en-US" sz="1600" dirty="0"/>
              <a:t>Emergency Management practitioners</a:t>
            </a:r>
          </a:p>
          <a:p>
            <a:pPr marL="287338" indent="-287338" eaLnBrk="0" hangingPunct="0">
              <a:spcBef>
                <a:spcPts val="1200"/>
              </a:spcBef>
              <a:buClr>
                <a:schemeClr val="tx1"/>
              </a:buClr>
              <a:buFont typeface="Wingdings" pitchFamily="2" charset="2"/>
              <a:buChar char="§"/>
            </a:pPr>
            <a:r>
              <a:rPr lang="en-US" sz="2000" dirty="0" smtClean="0"/>
              <a:t>emphasizes </a:t>
            </a:r>
            <a:r>
              <a:rPr lang="en-US" sz="2000" dirty="0"/>
              <a:t>roles of the local governments, States, NGOs, individuals and the private sector </a:t>
            </a:r>
          </a:p>
          <a:p>
            <a:pPr marL="287338" indent="-287338" eaLnBrk="0" hangingPunct="0">
              <a:spcBef>
                <a:spcPts val="1200"/>
              </a:spcBef>
              <a:buClr>
                <a:schemeClr val="tx1"/>
              </a:buClr>
              <a:buFont typeface="Wingdings" pitchFamily="2" charset="2"/>
              <a:buChar char="§"/>
            </a:pPr>
            <a:r>
              <a:rPr lang="en-US" sz="2000" dirty="0"/>
              <a:t>e</a:t>
            </a:r>
            <a:r>
              <a:rPr lang="en-US" sz="2000" dirty="0" smtClean="0"/>
              <a:t>stablishes </a:t>
            </a:r>
            <a:r>
              <a:rPr lang="en-US" sz="2000" dirty="0"/>
              <a:t>Response Doctrine</a:t>
            </a:r>
          </a:p>
          <a:p>
            <a:pPr marL="744538" lvl="2" indent="-287338" eaLnBrk="0" hangingPunct="0">
              <a:spcBef>
                <a:spcPts val="300"/>
              </a:spcBef>
              <a:buClr>
                <a:schemeClr val="tx1"/>
              </a:buClr>
              <a:buFontTx/>
              <a:buChar char="•"/>
            </a:pPr>
            <a:r>
              <a:rPr lang="en-US" sz="1600" dirty="0"/>
              <a:t>Engaged partnership</a:t>
            </a:r>
          </a:p>
          <a:p>
            <a:pPr marL="744538" lvl="2" indent="-287338" eaLnBrk="0" hangingPunct="0">
              <a:spcBef>
                <a:spcPts val="300"/>
              </a:spcBef>
              <a:buClr>
                <a:schemeClr val="tx1"/>
              </a:buClr>
              <a:buFontTx/>
              <a:buChar char="•"/>
            </a:pPr>
            <a:r>
              <a:rPr lang="en-US" sz="1600" dirty="0"/>
              <a:t>Tiered response</a:t>
            </a:r>
          </a:p>
          <a:p>
            <a:pPr marL="744538" lvl="2" indent="-287338" eaLnBrk="0" hangingPunct="0">
              <a:spcBef>
                <a:spcPts val="300"/>
              </a:spcBef>
              <a:buClr>
                <a:schemeClr val="tx1"/>
              </a:buClr>
              <a:buFontTx/>
              <a:buChar char="•"/>
            </a:pPr>
            <a:r>
              <a:rPr lang="en-US" sz="1600" dirty="0"/>
              <a:t>Scalable, flexible, and adaptable operational capabilities</a:t>
            </a:r>
          </a:p>
          <a:p>
            <a:pPr marL="744538" lvl="2" indent="-287338" eaLnBrk="0" hangingPunct="0">
              <a:spcBef>
                <a:spcPts val="300"/>
              </a:spcBef>
              <a:buClr>
                <a:schemeClr val="tx1"/>
              </a:buClr>
              <a:buFontTx/>
              <a:buChar char="•"/>
            </a:pPr>
            <a:r>
              <a:rPr lang="en-US" sz="1600" dirty="0"/>
              <a:t>Unity of effort through unified command</a:t>
            </a:r>
          </a:p>
          <a:p>
            <a:pPr marL="744538" lvl="2" indent="-287338" eaLnBrk="0" hangingPunct="0">
              <a:spcBef>
                <a:spcPts val="300"/>
              </a:spcBef>
              <a:buClr>
                <a:schemeClr val="tx1"/>
              </a:buClr>
              <a:buFontTx/>
              <a:buChar char="•"/>
            </a:pPr>
            <a:r>
              <a:rPr lang="en-US" sz="1600" dirty="0"/>
              <a:t>Readiness to act</a:t>
            </a:r>
          </a:p>
          <a:p>
            <a:pPr marL="287338" indent="-287338" eaLnBrk="0" hangingPunct="0">
              <a:spcBef>
                <a:spcPts val="1200"/>
              </a:spcBef>
              <a:buClr>
                <a:schemeClr val="tx1"/>
              </a:buClr>
              <a:buFont typeface="Wingdings" pitchFamily="2" charset="2"/>
              <a:buChar char="§"/>
            </a:pPr>
            <a:r>
              <a:rPr lang="en-US" sz="2000" dirty="0"/>
              <a:t>e</a:t>
            </a:r>
            <a:r>
              <a:rPr lang="en-US" sz="2000" dirty="0" smtClean="0"/>
              <a:t>stablishes </a:t>
            </a:r>
            <a:r>
              <a:rPr lang="en-US" sz="2000" dirty="0"/>
              <a:t>planning as a critical element of effective response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0"/>
          </p:nvPr>
        </p:nvSpPr>
        <p:spPr>
          <a:noFill/>
        </p:spPr>
        <p:txBody>
          <a:bodyPr/>
          <a:lstStyle/>
          <a:p>
            <a:fld id="{DE2FB249-A5F8-450C-8D4D-9E08E898C7FE}" type="slidenum">
              <a:rPr lang="en-US" smtClean="0"/>
              <a:pPr/>
              <a:t>16</a:t>
            </a:fld>
            <a:endParaRPr lang="en-US" smtClean="0"/>
          </a:p>
        </p:txBody>
      </p:sp>
      <p:sp>
        <p:nvSpPr>
          <p:cNvPr id="9219" name="Rectangle 2"/>
          <p:cNvSpPr>
            <a:spLocks noGrp="1" noChangeArrowheads="1"/>
          </p:cNvSpPr>
          <p:nvPr>
            <p:ph type="title"/>
          </p:nvPr>
        </p:nvSpPr>
        <p:spPr>
          <a:xfrm>
            <a:off x="533400" y="457200"/>
            <a:ext cx="7380288" cy="609600"/>
          </a:xfrm>
        </p:spPr>
        <p:txBody>
          <a:bodyPr/>
          <a:lstStyle/>
          <a:p>
            <a:r>
              <a:rPr lang="en-US" sz="4000" i="1" smtClean="0">
                <a:solidFill>
                  <a:schemeClr val="tx1"/>
                </a:solidFill>
              </a:rPr>
              <a:t>Applying the Framework</a:t>
            </a:r>
          </a:p>
        </p:txBody>
      </p:sp>
      <p:sp>
        <p:nvSpPr>
          <p:cNvPr id="9220" name="Rectangle 3"/>
          <p:cNvSpPr>
            <a:spLocks noGrp="1" noChangeArrowheads="1"/>
          </p:cNvSpPr>
          <p:nvPr>
            <p:ph type="body" idx="1"/>
          </p:nvPr>
        </p:nvSpPr>
        <p:spPr bwMode="auto">
          <a:xfrm>
            <a:off x="457200" y="1447800"/>
            <a:ext cx="8001000" cy="4267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Clr>
                <a:schemeClr val="tx1"/>
              </a:buClr>
            </a:pPr>
            <a:r>
              <a:rPr lang="en-US" sz="2000" smtClean="0"/>
              <a:t>Most incidents wholly managed locally</a:t>
            </a:r>
          </a:p>
          <a:p>
            <a:pPr marL="795338" lvl="1">
              <a:lnSpc>
                <a:spcPct val="90000"/>
              </a:lnSpc>
              <a:buClr>
                <a:schemeClr val="tx1"/>
              </a:buClr>
            </a:pPr>
            <a:r>
              <a:rPr lang="en-US" sz="1800" smtClean="0"/>
              <a:t>Some require additional support </a:t>
            </a:r>
          </a:p>
          <a:p>
            <a:pPr marL="795338" lvl="1">
              <a:lnSpc>
                <a:spcPct val="90000"/>
              </a:lnSpc>
              <a:buClr>
                <a:schemeClr val="tx1"/>
              </a:buClr>
            </a:pPr>
            <a:r>
              <a:rPr lang="en-US" sz="1800" smtClean="0"/>
              <a:t>Small number require Federal support</a:t>
            </a:r>
          </a:p>
          <a:p>
            <a:pPr marL="795338" lvl="1">
              <a:lnSpc>
                <a:spcPct val="90000"/>
              </a:lnSpc>
              <a:buClr>
                <a:schemeClr val="tx1"/>
              </a:buClr>
            </a:pPr>
            <a:r>
              <a:rPr lang="en-US" sz="1800" smtClean="0"/>
              <a:t>Catastrophic requires significant Federal support</a:t>
            </a:r>
          </a:p>
          <a:p>
            <a:pPr marL="795338" lvl="1">
              <a:lnSpc>
                <a:spcPct val="90000"/>
              </a:lnSpc>
              <a:buClr>
                <a:schemeClr val="tx1"/>
              </a:buClr>
            </a:pPr>
            <a:r>
              <a:rPr lang="en-US" sz="1800" smtClean="0"/>
              <a:t>State Governor must request Federal support</a:t>
            </a:r>
          </a:p>
          <a:p>
            <a:pPr>
              <a:lnSpc>
                <a:spcPct val="90000"/>
              </a:lnSpc>
              <a:buClr>
                <a:schemeClr val="tx1"/>
              </a:buClr>
            </a:pPr>
            <a:r>
              <a:rPr lang="en-US" sz="2000" smtClean="0"/>
              <a:t>Minor event might be initial phase of larger, rapidly growing threat</a:t>
            </a:r>
          </a:p>
          <a:p>
            <a:pPr marL="795338" lvl="1">
              <a:lnSpc>
                <a:spcPct val="90000"/>
              </a:lnSpc>
              <a:buClr>
                <a:schemeClr val="tx1"/>
              </a:buClr>
            </a:pPr>
            <a:r>
              <a:rPr lang="en-US" sz="1800" smtClean="0"/>
              <a:t>Accelerate assessment and response</a:t>
            </a:r>
          </a:p>
          <a:p>
            <a:pPr marL="795338" lvl="1">
              <a:lnSpc>
                <a:spcPct val="90000"/>
              </a:lnSpc>
              <a:buClr>
                <a:schemeClr val="tx1"/>
              </a:buClr>
            </a:pPr>
            <a:r>
              <a:rPr lang="en-US" sz="1800" smtClean="0"/>
              <a:t>Federal Department/Agency acting on own authority may be initial Federal responder</a:t>
            </a:r>
          </a:p>
          <a:p>
            <a:pPr marL="795338" lvl="1">
              <a:lnSpc>
                <a:spcPct val="90000"/>
              </a:lnSpc>
              <a:buClr>
                <a:schemeClr val="tx1"/>
              </a:buClr>
            </a:pPr>
            <a:r>
              <a:rPr lang="en-US" sz="1800" smtClean="0"/>
              <a:t>Integrated, systematic Federal response intended to occur seamlessly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E54A8619-70E7-490E-B488-3A7DD8E472EE}" type="slidenum">
              <a:rPr lang="en-US" smtClean="0"/>
              <a:pPr/>
              <a:t>17</a:t>
            </a:fld>
            <a:endParaRPr lang="en-US" smtClean="0"/>
          </a:p>
        </p:txBody>
      </p:sp>
      <p:sp>
        <p:nvSpPr>
          <p:cNvPr id="10243" name="Rectangle 3"/>
          <p:cNvSpPr>
            <a:spLocks noChangeArrowheads="1"/>
          </p:cNvSpPr>
          <p:nvPr/>
        </p:nvSpPr>
        <p:spPr bwMode="invGray">
          <a:xfrm>
            <a:off x="457200" y="1371600"/>
            <a:ext cx="8077200" cy="4038600"/>
          </a:xfrm>
          <a:prstGeom prst="rect">
            <a:avLst/>
          </a:prstGeom>
          <a:noFill/>
          <a:ln w="9525">
            <a:noFill/>
            <a:miter lim="800000"/>
            <a:headEnd/>
            <a:tailEnd/>
          </a:ln>
        </p:spPr>
        <p:txBody>
          <a:bodyPr lIns="0" tIns="0" rIns="0" bIns="0"/>
          <a:lstStyle/>
          <a:p>
            <a:pPr marL="284163" indent="-284163" eaLnBrk="0" hangingPunct="0">
              <a:lnSpc>
                <a:spcPct val="95000"/>
              </a:lnSpc>
              <a:spcBef>
                <a:spcPct val="50000"/>
              </a:spcBef>
              <a:buClr>
                <a:schemeClr val="tx1"/>
              </a:buClr>
              <a:buFont typeface="Wingdings" pitchFamily="2" charset="2"/>
              <a:buChar char="§"/>
            </a:pPr>
            <a:r>
              <a:rPr lang="en-US" sz="2000" u="sng"/>
              <a:t>Secretary of Homeland Security</a:t>
            </a:r>
            <a:r>
              <a:rPr lang="en-US" sz="2000"/>
              <a:t>:  </a:t>
            </a:r>
            <a:r>
              <a:rPr lang="en-US" sz="1600"/>
              <a:t>Principal Federal official for domestic incident management</a:t>
            </a:r>
          </a:p>
          <a:p>
            <a:pPr marL="284163" indent="-284163" eaLnBrk="0" hangingPunct="0">
              <a:lnSpc>
                <a:spcPct val="95000"/>
              </a:lnSpc>
              <a:spcBef>
                <a:spcPct val="50000"/>
              </a:spcBef>
              <a:buClr>
                <a:schemeClr val="tx1"/>
              </a:buClr>
              <a:buFont typeface="Wingdings" pitchFamily="2" charset="2"/>
              <a:buChar char="§"/>
            </a:pPr>
            <a:r>
              <a:rPr lang="en-US" sz="2000" u="sng"/>
              <a:t>FEMA Administrator</a:t>
            </a:r>
            <a:r>
              <a:rPr lang="en-US" sz="2000"/>
              <a:t>:  </a:t>
            </a:r>
            <a:r>
              <a:rPr lang="en-US" sz="1600"/>
              <a:t>Principal advisor to the President, Secretary of Homeland Security, and Homeland Security Council regarding emergency management.</a:t>
            </a:r>
          </a:p>
          <a:p>
            <a:pPr marL="284163" indent="-284163" eaLnBrk="0" hangingPunct="0">
              <a:lnSpc>
                <a:spcPct val="95000"/>
              </a:lnSpc>
              <a:spcBef>
                <a:spcPct val="50000"/>
              </a:spcBef>
              <a:buClr>
                <a:schemeClr val="tx1"/>
              </a:buClr>
              <a:buFont typeface="Wingdings" pitchFamily="2" charset="2"/>
              <a:buChar char="§"/>
            </a:pPr>
            <a:r>
              <a:rPr lang="en-US" sz="2000" u="sng"/>
              <a:t>Principal Federal Official (PFO)</a:t>
            </a:r>
            <a:r>
              <a:rPr lang="en-US" sz="2000"/>
              <a:t>:  </a:t>
            </a:r>
            <a:r>
              <a:rPr lang="en-US" sz="1600"/>
              <a:t>Secretary’s primary representative to ensure consistency of Federal support as well as the overall effectiveness of Federal incident management. </a:t>
            </a:r>
          </a:p>
          <a:p>
            <a:pPr marL="742950" lvl="1" indent="-285750" eaLnBrk="0" hangingPunct="0">
              <a:lnSpc>
                <a:spcPct val="95000"/>
              </a:lnSpc>
              <a:spcBef>
                <a:spcPts val="600"/>
              </a:spcBef>
              <a:buClr>
                <a:schemeClr val="tx1"/>
              </a:buClr>
              <a:buFont typeface="Wingdings" pitchFamily="2" charset="2"/>
              <a:buChar char="§"/>
            </a:pPr>
            <a:r>
              <a:rPr lang="en-US" sz="1400"/>
              <a:t>For catastrophic or unusually complex incidents requiring extraordinary coordination</a:t>
            </a:r>
          </a:p>
          <a:p>
            <a:pPr marL="742950" lvl="1" indent="-285750" eaLnBrk="0" hangingPunct="0">
              <a:lnSpc>
                <a:spcPct val="95000"/>
              </a:lnSpc>
              <a:spcBef>
                <a:spcPts val="600"/>
              </a:spcBef>
              <a:buClr>
                <a:schemeClr val="tx1"/>
              </a:buClr>
              <a:buFont typeface="Wingdings" pitchFamily="2" charset="2"/>
              <a:buChar char="§"/>
            </a:pPr>
            <a:r>
              <a:rPr lang="en-US" sz="1400"/>
              <a:t>Interfaces with Federal, State, tribal, and local officials regarding Federal incident management strategy; primary Federal spokesperson for coordinated public communications</a:t>
            </a:r>
          </a:p>
          <a:p>
            <a:pPr marL="284163" indent="-284163" eaLnBrk="0" hangingPunct="0">
              <a:lnSpc>
                <a:spcPct val="95000"/>
              </a:lnSpc>
              <a:spcBef>
                <a:spcPct val="50000"/>
              </a:spcBef>
              <a:buClr>
                <a:schemeClr val="tx1"/>
              </a:buClr>
              <a:buFont typeface="Wingdings" pitchFamily="2" charset="2"/>
              <a:buChar char="§"/>
            </a:pPr>
            <a:r>
              <a:rPr lang="en-US" sz="2000" u="sng"/>
              <a:t>Federal Coordinating Officer (FCO)</a:t>
            </a:r>
            <a:r>
              <a:rPr lang="en-US" sz="2000"/>
              <a:t>:  </a:t>
            </a:r>
            <a:r>
              <a:rPr lang="en-US" sz="1600"/>
              <a:t>For Stafford Act events, the primary Federal representative to interface with the SCO and other State, tribal, and local response officials to determine most urgent needs and set objectives. </a:t>
            </a:r>
          </a:p>
          <a:p>
            <a:pPr marL="284163" indent="-284163" eaLnBrk="0" hangingPunct="0">
              <a:lnSpc>
                <a:spcPct val="95000"/>
              </a:lnSpc>
              <a:spcBef>
                <a:spcPct val="50000"/>
              </a:spcBef>
              <a:buClr>
                <a:schemeClr val="tx1"/>
              </a:buClr>
              <a:buFont typeface="Wingdings" pitchFamily="2" charset="2"/>
              <a:buChar char="§"/>
            </a:pPr>
            <a:r>
              <a:rPr lang="en-US" sz="2000" u="sng"/>
              <a:t>Federal Departments and Agencies</a:t>
            </a:r>
            <a:r>
              <a:rPr lang="en-US" sz="2000"/>
              <a:t>:</a:t>
            </a:r>
            <a:r>
              <a:rPr lang="en-US" sz="1600"/>
              <a:t> play primary, coordinating, and support roles based on their authorities and resources and the nature of the threat or incident</a:t>
            </a:r>
            <a:endParaRPr lang="en-US" sz="1400"/>
          </a:p>
        </p:txBody>
      </p:sp>
      <p:sp>
        <p:nvSpPr>
          <p:cNvPr id="10244" name="Text Box 7"/>
          <p:cNvSpPr txBox="1">
            <a:spLocks noChangeArrowheads="1"/>
          </p:cNvSpPr>
          <p:nvPr/>
        </p:nvSpPr>
        <p:spPr bwMode="auto">
          <a:xfrm>
            <a:off x="457200" y="6126163"/>
            <a:ext cx="5797550" cy="274637"/>
          </a:xfrm>
          <a:prstGeom prst="rect">
            <a:avLst/>
          </a:prstGeom>
          <a:noFill/>
          <a:ln w="9525">
            <a:noFill/>
            <a:miter lim="800000"/>
            <a:headEnd/>
            <a:tailEnd/>
          </a:ln>
        </p:spPr>
        <p:txBody>
          <a:bodyPr wrap="none">
            <a:spAutoFit/>
          </a:bodyPr>
          <a:lstStyle/>
          <a:p>
            <a:r>
              <a:rPr lang="en-US" sz="1200" b="1"/>
              <a:t>Note:   Consistent with the </a:t>
            </a:r>
            <a:r>
              <a:rPr lang="en-US" sz="1200" b="1">
                <a:solidFill>
                  <a:srgbClr val="EFF7FF"/>
                </a:solidFill>
              </a:rPr>
              <a:t>Post-Katrina Emergency Management Reform Act</a:t>
            </a:r>
            <a:r>
              <a:rPr lang="en-US" sz="1200" b="1"/>
              <a:t> </a:t>
            </a:r>
          </a:p>
        </p:txBody>
      </p:sp>
      <p:sp>
        <p:nvSpPr>
          <p:cNvPr id="10245" name="Rectangle 8"/>
          <p:cNvSpPr>
            <a:spLocks noChangeArrowheads="1"/>
          </p:cNvSpPr>
          <p:nvPr/>
        </p:nvSpPr>
        <p:spPr bwMode="auto">
          <a:xfrm>
            <a:off x="533400" y="381000"/>
            <a:ext cx="8229600" cy="685800"/>
          </a:xfrm>
          <a:prstGeom prst="rect">
            <a:avLst/>
          </a:prstGeom>
          <a:noFill/>
          <a:ln w="9525">
            <a:noFill/>
            <a:miter lim="800000"/>
            <a:headEnd/>
            <a:tailEnd/>
          </a:ln>
        </p:spPr>
        <p:txBody>
          <a:bodyPr anchor="b"/>
          <a:lstStyle/>
          <a:p>
            <a:pPr eaLnBrk="0" hangingPunct="0"/>
            <a:r>
              <a:rPr lang="en-US" sz="3600" i="1">
                <a:solidFill>
                  <a:srgbClr val="EFF7FF"/>
                </a:solidFill>
                <a:latin typeface="Times New Roman" pitchFamily="18" charset="0"/>
              </a:rPr>
              <a:t>Federal Leadership and the Framework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0"/>
          </p:nvPr>
        </p:nvSpPr>
        <p:spPr>
          <a:noFill/>
        </p:spPr>
        <p:txBody>
          <a:bodyPr/>
          <a:lstStyle/>
          <a:p>
            <a:fld id="{865D3D19-10BC-4E05-9B69-E621A1EFF319}" type="slidenum">
              <a:rPr lang="en-US" smtClean="0"/>
              <a:pPr/>
              <a:t>18</a:t>
            </a:fld>
            <a:endParaRPr lang="en-US" smtClean="0"/>
          </a:p>
        </p:txBody>
      </p:sp>
      <p:sp>
        <p:nvSpPr>
          <p:cNvPr id="14338" name="Rectangle 2"/>
          <p:cNvSpPr>
            <a:spLocks noChangeArrowheads="1"/>
          </p:cNvSpPr>
          <p:nvPr/>
        </p:nvSpPr>
        <p:spPr bwMode="black">
          <a:xfrm>
            <a:off x="381000" y="285750"/>
            <a:ext cx="8531225" cy="1009650"/>
          </a:xfrm>
          <a:prstGeom prst="rect">
            <a:avLst/>
          </a:prstGeom>
          <a:noFill/>
          <a:ln w="9525">
            <a:noFill/>
            <a:miter lim="800000"/>
            <a:headEnd/>
            <a:tailEnd/>
          </a:ln>
        </p:spPr>
        <p:txBody>
          <a:bodyPr lIns="0" tIns="0" rIns="0" bIns="0" anchor="ctr"/>
          <a:lstStyle/>
          <a:p>
            <a:pPr eaLnBrk="0" hangingPunct="0">
              <a:defRPr/>
            </a:pPr>
            <a:r>
              <a:rPr lang="en-US" sz="3600" i="1" dirty="0">
                <a:latin typeface="+mj-lt"/>
              </a:rPr>
              <a:t>State &amp; Local Leadership and the Framework</a:t>
            </a:r>
          </a:p>
        </p:txBody>
      </p:sp>
      <p:grpSp>
        <p:nvGrpSpPr>
          <p:cNvPr id="11268" name="Group 17" descr="Puzzle pieces"/>
          <p:cNvGrpSpPr>
            <a:grpSpLocks/>
          </p:cNvGrpSpPr>
          <p:nvPr/>
        </p:nvGrpSpPr>
        <p:grpSpPr bwMode="auto">
          <a:xfrm>
            <a:off x="5715000" y="3352800"/>
            <a:ext cx="2971800" cy="2522538"/>
            <a:chOff x="5715000" y="3352800"/>
            <a:chExt cx="2971800" cy="2522537"/>
          </a:xfrm>
        </p:grpSpPr>
        <p:pic>
          <p:nvPicPr>
            <p:cNvPr id="11275" name="Picture 13" descr="FEMA Puzzle2"/>
            <p:cNvPicPr>
              <a:picLocks noChangeAspect="1" noChangeArrowheads="1"/>
            </p:cNvPicPr>
            <p:nvPr/>
          </p:nvPicPr>
          <p:blipFill>
            <a:blip r:embed="rId3"/>
            <a:srcRect/>
            <a:stretch>
              <a:fillRect/>
            </a:stretch>
          </p:blipFill>
          <p:spPr bwMode="auto">
            <a:xfrm>
              <a:off x="5715000" y="3352800"/>
              <a:ext cx="2971800" cy="2522537"/>
            </a:xfrm>
            <a:prstGeom prst="rect">
              <a:avLst/>
            </a:prstGeom>
            <a:noFill/>
            <a:ln w="9525">
              <a:noFill/>
              <a:miter lim="800000"/>
              <a:headEnd/>
              <a:tailEnd/>
            </a:ln>
          </p:spPr>
        </p:pic>
        <p:sp>
          <p:nvSpPr>
            <p:cNvPr id="11276" name="Text Box 14"/>
            <p:cNvSpPr txBox="1">
              <a:spLocks noChangeArrowheads="1"/>
            </p:cNvSpPr>
            <p:nvPr/>
          </p:nvSpPr>
          <p:spPr bwMode="auto">
            <a:xfrm>
              <a:off x="6618288" y="4387850"/>
              <a:ext cx="1033462" cy="433387"/>
            </a:xfrm>
            <a:prstGeom prst="rect">
              <a:avLst/>
            </a:prstGeom>
            <a:noFill/>
            <a:ln w="9525">
              <a:noFill/>
              <a:miter lim="800000"/>
              <a:headEnd/>
              <a:tailEnd/>
            </a:ln>
          </p:spPr>
          <p:txBody>
            <a:bodyPr>
              <a:spAutoFit/>
            </a:bodyPr>
            <a:lstStyle/>
            <a:p>
              <a:pPr algn="ctr" eaLnBrk="0" hangingPunct="0">
                <a:lnSpc>
                  <a:spcPct val="80000"/>
                </a:lnSpc>
              </a:pPr>
              <a:r>
                <a:rPr lang="en-US" sz="2800" b="1" i="1">
                  <a:solidFill>
                    <a:srgbClr val="070000"/>
                  </a:solidFill>
                </a:rPr>
                <a:t>NRF</a:t>
              </a:r>
            </a:p>
          </p:txBody>
        </p:sp>
        <p:sp>
          <p:nvSpPr>
            <p:cNvPr id="11277" name="Text Box 15"/>
            <p:cNvSpPr txBox="1">
              <a:spLocks noChangeArrowheads="1"/>
            </p:cNvSpPr>
            <p:nvPr/>
          </p:nvSpPr>
          <p:spPr bwMode="auto">
            <a:xfrm>
              <a:off x="5778500" y="3421062"/>
              <a:ext cx="1422400" cy="457200"/>
            </a:xfrm>
            <a:prstGeom prst="rect">
              <a:avLst/>
            </a:prstGeom>
            <a:noFill/>
            <a:ln w="9525">
              <a:noFill/>
              <a:miter lim="800000"/>
              <a:headEnd/>
              <a:tailEnd/>
            </a:ln>
          </p:spPr>
          <p:txBody>
            <a:bodyPr>
              <a:spAutoFit/>
            </a:bodyPr>
            <a:lstStyle/>
            <a:p>
              <a:pPr eaLnBrk="0" hangingPunct="0"/>
              <a:r>
                <a:rPr lang="en-US" sz="1200" b="1"/>
                <a:t>State &amp; Tribal </a:t>
              </a:r>
            </a:p>
            <a:p>
              <a:pPr eaLnBrk="0" hangingPunct="0"/>
              <a:r>
                <a:rPr lang="en-US" sz="1200" b="1"/>
                <a:t>Governments</a:t>
              </a:r>
            </a:p>
          </p:txBody>
        </p:sp>
        <p:sp>
          <p:nvSpPr>
            <p:cNvPr id="11278" name="Text Box 16"/>
            <p:cNvSpPr txBox="1">
              <a:spLocks noChangeArrowheads="1"/>
            </p:cNvSpPr>
            <p:nvPr/>
          </p:nvSpPr>
          <p:spPr bwMode="auto">
            <a:xfrm>
              <a:off x="7385050" y="3397250"/>
              <a:ext cx="1165225" cy="457200"/>
            </a:xfrm>
            <a:prstGeom prst="rect">
              <a:avLst/>
            </a:prstGeom>
            <a:noFill/>
            <a:ln w="9525">
              <a:noFill/>
              <a:miter lim="800000"/>
              <a:headEnd/>
              <a:tailEnd/>
            </a:ln>
          </p:spPr>
          <p:txBody>
            <a:bodyPr wrap="none">
              <a:spAutoFit/>
            </a:bodyPr>
            <a:lstStyle/>
            <a:p>
              <a:pPr algn="r" eaLnBrk="0" hangingPunct="0"/>
              <a:r>
                <a:rPr lang="en-US" sz="1200" b="1"/>
                <a:t>Local</a:t>
              </a:r>
            </a:p>
            <a:p>
              <a:pPr algn="r" eaLnBrk="0" hangingPunct="0"/>
              <a:r>
                <a:rPr lang="en-US" sz="1200" b="1"/>
                <a:t>Governments</a:t>
              </a:r>
            </a:p>
          </p:txBody>
        </p:sp>
        <p:sp>
          <p:nvSpPr>
            <p:cNvPr id="11279" name="Text Box 17"/>
            <p:cNvSpPr txBox="1">
              <a:spLocks noChangeArrowheads="1"/>
            </p:cNvSpPr>
            <p:nvPr/>
          </p:nvSpPr>
          <p:spPr bwMode="auto">
            <a:xfrm>
              <a:off x="5778500" y="5267325"/>
              <a:ext cx="1081088" cy="457200"/>
            </a:xfrm>
            <a:prstGeom prst="rect">
              <a:avLst/>
            </a:prstGeom>
            <a:noFill/>
            <a:ln w="9525">
              <a:noFill/>
              <a:miter lim="800000"/>
              <a:headEnd/>
              <a:tailEnd/>
            </a:ln>
          </p:spPr>
          <p:txBody>
            <a:bodyPr wrap="none">
              <a:spAutoFit/>
            </a:bodyPr>
            <a:lstStyle/>
            <a:p>
              <a:pPr eaLnBrk="0" hangingPunct="0"/>
              <a:r>
                <a:rPr lang="en-US" sz="1200" b="1"/>
                <a:t>Federal</a:t>
              </a:r>
            </a:p>
            <a:p>
              <a:pPr eaLnBrk="0" hangingPunct="0"/>
              <a:r>
                <a:rPr lang="en-US" sz="1200" b="1"/>
                <a:t>Government</a:t>
              </a:r>
            </a:p>
          </p:txBody>
        </p:sp>
        <p:sp>
          <p:nvSpPr>
            <p:cNvPr id="11280" name="Text Box 18"/>
            <p:cNvSpPr txBox="1">
              <a:spLocks noChangeArrowheads="1"/>
            </p:cNvSpPr>
            <p:nvPr/>
          </p:nvSpPr>
          <p:spPr bwMode="auto">
            <a:xfrm>
              <a:off x="7234238" y="5145087"/>
              <a:ext cx="1381125" cy="639763"/>
            </a:xfrm>
            <a:prstGeom prst="rect">
              <a:avLst/>
            </a:prstGeom>
            <a:noFill/>
            <a:ln w="9525">
              <a:noFill/>
              <a:miter lim="800000"/>
              <a:headEnd/>
              <a:tailEnd/>
            </a:ln>
          </p:spPr>
          <p:txBody>
            <a:bodyPr>
              <a:spAutoFit/>
            </a:bodyPr>
            <a:lstStyle/>
            <a:p>
              <a:pPr algn="r" eaLnBrk="0" hangingPunct="0"/>
              <a:r>
                <a:rPr lang="en-US" sz="1200" b="1"/>
                <a:t>     Private Sector </a:t>
              </a:r>
            </a:p>
            <a:p>
              <a:pPr algn="r" eaLnBrk="0" hangingPunct="0"/>
              <a:r>
                <a:rPr lang="en-US" sz="1200" b="1"/>
                <a:t>&amp; NGO</a:t>
              </a:r>
            </a:p>
          </p:txBody>
        </p:sp>
      </p:grpSp>
      <p:sp>
        <p:nvSpPr>
          <p:cNvPr id="61462" name="Text Box 22"/>
          <p:cNvSpPr txBox="1">
            <a:spLocks noChangeArrowheads="1"/>
          </p:cNvSpPr>
          <p:nvPr/>
        </p:nvSpPr>
        <p:spPr bwMode="auto">
          <a:xfrm>
            <a:off x="304800" y="1371600"/>
            <a:ext cx="8583304" cy="307777"/>
          </a:xfrm>
          <a:prstGeom prst="rect">
            <a:avLst/>
          </a:prstGeom>
          <a:gradFill rotWithShape="1">
            <a:gsLst>
              <a:gs pos="0">
                <a:srgbClr val="66FFFF">
                  <a:gamma/>
                  <a:shade val="70196"/>
                  <a:invGamma/>
                  <a:alpha val="75000"/>
                </a:srgbClr>
              </a:gs>
              <a:gs pos="50000">
                <a:srgbClr val="66FFFF">
                  <a:alpha val="78000"/>
                </a:srgbClr>
              </a:gs>
              <a:gs pos="100000">
                <a:srgbClr val="66FFFF">
                  <a:gamma/>
                  <a:shade val="70196"/>
                  <a:invGamma/>
                  <a:alpha val="75000"/>
                </a:srgbClr>
              </a:gs>
            </a:gsLst>
            <a:lin ang="5400000" scaled="1"/>
          </a:gradFill>
          <a:ln w="57150" cmpd="thickThin">
            <a:solidFill>
              <a:srgbClr val="3399FF"/>
            </a:solidFill>
            <a:miter lim="800000"/>
            <a:headEnd/>
            <a:tailEnd/>
          </a:ln>
          <a:effectLst/>
        </p:spPr>
        <p:txBody>
          <a:bodyPr lIns="0" rIns="0">
            <a:spAutoFit/>
          </a:bodyPr>
          <a:lstStyle/>
          <a:p>
            <a:pPr algn="ctr" eaLnBrk="0" hangingPunct="0">
              <a:defRPr/>
            </a:pPr>
            <a:r>
              <a:rPr lang="en-US" sz="1400" dirty="0">
                <a:solidFill>
                  <a:schemeClr val="bg1"/>
                </a:solidFill>
                <a:latin typeface="Arial Black" pitchFamily="34" charset="0"/>
              </a:rPr>
              <a:t>Effective, unified national response requires layered, mutually supporting capabilities</a:t>
            </a:r>
          </a:p>
        </p:txBody>
      </p:sp>
      <p:sp>
        <p:nvSpPr>
          <p:cNvPr id="11272" name="Text Box 23"/>
          <p:cNvSpPr txBox="1">
            <a:spLocks noChangeArrowheads="1"/>
          </p:cNvSpPr>
          <p:nvPr/>
        </p:nvSpPr>
        <p:spPr bwMode="auto">
          <a:xfrm>
            <a:off x="152400" y="3886200"/>
            <a:ext cx="5257800" cy="2593975"/>
          </a:xfrm>
          <a:prstGeom prst="rect">
            <a:avLst/>
          </a:prstGeom>
          <a:noFill/>
          <a:ln w="9525">
            <a:noFill/>
            <a:miter lim="800000"/>
            <a:headEnd/>
            <a:tailEnd/>
          </a:ln>
        </p:spPr>
        <p:txBody>
          <a:bodyPr>
            <a:spAutoFit/>
          </a:bodyPr>
          <a:lstStyle/>
          <a:p>
            <a:pPr marL="338138" indent="-219075" eaLnBrk="0" hangingPunct="0">
              <a:spcBef>
                <a:spcPts val="1200"/>
              </a:spcBef>
              <a:spcAft>
                <a:spcPts val="300"/>
              </a:spcAft>
              <a:buFont typeface="Wingdings" pitchFamily="2" charset="2"/>
              <a:buChar char="§"/>
            </a:pPr>
            <a:r>
              <a:rPr lang="en-US" sz="1800" b="1" u="sng"/>
              <a:t>Local officials</a:t>
            </a:r>
            <a:r>
              <a:rPr lang="en-US" sz="1800"/>
              <a:t> have primary responsibility for community preparedness and response</a:t>
            </a:r>
          </a:p>
          <a:p>
            <a:pPr marL="795338" lvl="1" indent="-219075" eaLnBrk="0" hangingPunct="0">
              <a:buFont typeface="Wingdings" pitchFamily="2" charset="2"/>
              <a:buChar char="§"/>
            </a:pPr>
            <a:r>
              <a:rPr lang="en-US" sz="1500"/>
              <a:t>Elected/Appointed Officials (Mayor)</a:t>
            </a:r>
          </a:p>
          <a:p>
            <a:pPr marL="795338" lvl="1" indent="-219075" eaLnBrk="0" hangingPunct="0">
              <a:buFont typeface="Wingdings" pitchFamily="2" charset="2"/>
              <a:buChar char="§"/>
            </a:pPr>
            <a:r>
              <a:rPr lang="en-US" sz="1500"/>
              <a:t>Emergency Manager</a:t>
            </a:r>
          </a:p>
          <a:p>
            <a:pPr marL="795338" lvl="1" indent="-219075" eaLnBrk="0" hangingPunct="0">
              <a:buFont typeface="Wingdings" pitchFamily="2" charset="2"/>
              <a:buChar char="§"/>
            </a:pPr>
            <a:r>
              <a:rPr lang="en-US" sz="1500"/>
              <a:t>Public Safety Officials</a:t>
            </a:r>
          </a:p>
          <a:p>
            <a:pPr marL="338138" indent="-219075" eaLnBrk="0" hangingPunct="0">
              <a:spcBef>
                <a:spcPts val="1200"/>
              </a:spcBef>
              <a:buFont typeface="Wingdings" pitchFamily="2" charset="2"/>
              <a:buChar char="§"/>
            </a:pPr>
            <a:r>
              <a:rPr lang="en-US" sz="1800" b="1" u="sng"/>
              <a:t>Individuals and Households</a:t>
            </a:r>
            <a:r>
              <a:rPr lang="en-US" sz="1800"/>
              <a:t> are key starting points for emergency preparedness and support community efforts </a:t>
            </a:r>
          </a:p>
          <a:p>
            <a:pPr marL="338138" indent="-219075" eaLnBrk="0" hangingPunct="0">
              <a:buFont typeface="Wingdings" pitchFamily="2" charset="2"/>
              <a:buChar char="§"/>
            </a:pPr>
            <a:endParaRPr lang="en-US" sz="1500"/>
          </a:p>
        </p:txBody>
      </p:sp>
      <p:sp>
        <p:nvSpPr>
          <p:cNvPr id="11273" name="Text Box 23"/>
          <p:cNvSpPr txBox="1">
            <a:spLocks noChangeArrowheads="1"/>
          </p:cNvSpPr>
          <p:nvPr/>
        </p:nvSpPr>
        <p:spPr bwMode="auto">
          <a:xfrm>
            <a:off x="152400" y="1905000"/>
            <a:ext cx="5791200" cy="369888"/>
          </a:xfrm>
          <a:prstGeom prst="rect">
            <a:avLst/>
          </a:prstGeom>
          <a:noFill/>
          <a:ln w="9525">
            <a:noFill/>
            <a:miter lim="800000"/>
            <a:headEnd/>
            <a:tailEnd/>
          </a:ln>
        </p:spPr>
        <p:txBody>
          <a:bodyPr>
            <a:spAutoFit/>
          </a:bodyPr>
          <a:lstStyle/>
          <a:p>
            <a:pPr marL="338138" indent="-219075" eaLnBrk="0" hangingPunct="0">
              <a:spcBef>
                <a:spcPts val="600"/>
              </a:spcBef>
              <a:buFont typeface="Wingdings" pitchFamily="2" charset="2"/>
              <a:buChar char="§"/>
            </a:pPr>
            <a:endParaRPr lang="en-US" sz="1800"/>
          </a:p>
        </p:txBody>
      </p:sp>
      <p:sp>
        <p:nvSpPr>
          <p:cNvPr id="11274" name="Text Box 23"/>
          <p:cNvSpPr txBox="1">
            <a:spLocks noChangeArrowheads="1"/>
          </p:cNvSpPr>
          <p:nvPr/>
        </p:nvSpPr>
        <p:spPr bwMode="auto">
          <a:xfrm>
            <a:off x="271463" y="1989138"/>
            <a:ext cx="8643937" cy="1846262"/>
          </a:xfrm>
          <a:prstGeom prst="rect">
            <a:avLst/>
          </a:prstGeom>
          <a:noFill/>
          <a:ln w="9525">
            <a:noFill/>
            <a:miter lim="800000"/>
            <a:headEnd/>
            <a:tailEnd/>
          </a:ln>
        </p:spPr>
        <p:txBody>
          <a:bodyPr>
            <a:spAutoFit/>
          </a:bodyPr>
          <a:lstStyle/>
          <a:p>
            <a:pPr marL="233363" indent="-233363">
              <a:buFont typeface="Wingdings" pitchFamily="2" charset="2"/>
              <a:buChar char="§"/>
            </a:pPr>
            <a:r>
              <a:rPr lang="en-US" sz="1800" b="1" u="sng"/>
              <a:t>States</a:t>
            </a:r>
            <a:r>
              <a:rPr lang="en-US" sz="1800" b="1"/>
              <a:t> </a:t>
            </a:r>
            <a:r>
              <a:rPr lang="en-US" sz="1800"/>
              <a:t>are sovereign entities, and the Governor has responsibility for public safety and welfare; States are the main players in coordinating resources and capabilities and obtaining support from other States and the Federal government</a:t>
            </a:r>
          </a:p>
          <a:p>
            <a:pPr marL="690563" lvl="1" indent="-233363" eaLnBrk="0" hangingPunct="0">
              <a:buFont typeface="Wingdings" pitchFamily="2" charset="2"/>
              <a:buChar char="§"/>
            </a:pPr>
            <a:r>
              <a:rPr lang="en-US" sz="1500"/>
              <a:t>Governor</a:t>
            </a:r>
          </a:p>
          <a:p>
            <a:pPr marL="690563" lvl="1" indent="-233363" eaLnBrk="0" hangingPunct="0">
              <a:buFont typeface="Wingdings" pitchFamily="2" charset="2"/>
              <a:buChar char="§"/>
            </a:pPr>
            <a:r>
              <a:rPr lang="en-US" sz="1500"/>
              <a:t>Homeland Security Advisor</a:t>
            </a:r>
          </a:p>
          <a:p>
            <a:pPr marL="690563" lvl="1" indent="-233363" eaLnBrk="0" hangingPunct="0">
              <a:buFont typeface="Wingdings" pitchFamily="2" charset="2"/>
              <a:buChar char="§"/>
            </a:pPr>
            <a:r>
              <a:rPr lang="en-US" sz="1500"/>
              <a:t>Director State Emergency Management Agency</a:t>
            </a:r>
          </a:p>
          <a:p>
            <a:pPr marL="690563" lvl="1" indent="-233363" eaLnBrk="0" hangingPunct="0">
              <a:buFont typeface="Wingdings" pitchFamily="2" charset="2"/>
              <a:buChar char="§"/>
            </a:pPr>
            <a:r>
              <a:rPr lang="en-US" sz="1500"/>
              <a:t>State Coordinating Officer</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315913" y="0"/>
            <a:ext cx="8447087" cy="1050925"/>
          </a:xfrm>
        </p:spPr>
        <p:txBody>
          <a:bodyPr/>
          <a:lstStyle/>
          <a:p>
            <a:r>
              <a:rPr lang="en-US" sz="3600" i="1" smtClean="0"/>
              <a:t>Private Sector &amp; NGOs and the Framework</a:t>
            </a:r>
          </a:p>
        </p:txBody>
      </p:sp>
      <p:sp>
        <p:nvSpPr>
          <p:cNvPr id="6" name="Content Placeholder 5"/>
          <p:cNvSpPr>
            <a:spLocks noGrp="1"/>
          </p:cNvSpPr>
          <p:nvPr>
            <p:ph idx="1"/>
          </p:nvPr>
        </p:nvSpPr>
        <p:spPr>
          <a:xfrm>
            <a:off x="228600" y="2057400"/>
            <a:ext cx="5181600" cy="4144963"/>
          </a:xfrm>
        </p:spPr>
        <p:txBody>
          <a:bodyPr/>
          <a:lstStyle/>
          <a:p>
            <a:pPr marL="338138" indent="-219075">
              <a:spcBef>
                <a:spcPts val="600"/>
              </a:spcBef>
              <a:buClr>
                <a:schemeClr val="tx1"/>
              </a:buClr>
              <a:defRPr/>
            </a:pPr>
            <a:r>
              <a:rPr lang="en-US" sz="2000" b="1" u="sng" dirty="0" smtClean="0"/>
              <a:t>The Private Sector</a:t>
            </a:r>
            <a:r>
              <a:rPr lang="en-US" sz="2000" b="1" dirty="0" smtClean="0"/>
              <a:t> </a:t>
            </a:r>
            <a:r>
              <a:rPr lang="en-US" sz="2000" dirty="0" smtClean="0"/>
              <a:t>supports community response, organizes business to ensure resiliency, and protects and restores critical infrastructure and commercial activity</a:t>
            </a:r>
          </a:p>
          <a:p>
            <a:pPr marL="338138" indent="-219075">
              <a:spcBef>
                <a:spcPts val="600"/>
              </a:spcBef>
              <a:buClr>
                <a:schemeClr val="tx1"/>
              </a:buClr>
              <a:defRPr/>
            </a:pPr>
            <a:r>
              <a:rPr lang="en-US" sz="2000" b="1" u="sng" dirty="0" smtClean="0"/>
              <a:t>NGOs</a:t>
            </a:r>
            <a:r>
              <a:rPr lang="en-US" sz="2000" dirty="0" smtClean="0"/>
              <a:t> perform vital service missions</a:t>
            </a:r>
          </a:p>
          <a:p>
            <a:pPr marL="676275" lvl="1" indent="-219075">
              <a:spcBef>
                <a:spcPts val="0"/>
              </a:spcBef>
              <a:buClr>
                <a:schemeClr val="tx1"/>
              </a:buClr>
              <a:defRPr/>
            </a:pPr>
            <a:r>
              <a:rPr lang="en-US" dirty="0" smtClean="0"/>
              <a:t>Assist individuals who have special needs</a:t>
            </a:r>
          </a:p>
          <a:p>
            <a:pPr marL="676275" lvl="1" indent="-219075">
              <a:spcBef>
                <a:spcPts val="0"/>
              </a:spcBef>
              <a:buClr>
                <a:schemeClr val="tx1"/>
              </a:buClr>
              <a:defRPr/>
            </a:pPr>
            <a:r>
              <a:rPr lang="en-US" dirty="0" smtClean="0"/>
              <a:t>Coordinate volunteers</a:t>
            </a:r>
          </a:p>
          <a:p>
            <a:pPr marL="676275" lvl="1" indent="-219075">
              <a:spcBef>
                <a:spcPts val="0"/>
              </a:spcBef>
              <a:buClr>
                <a:schemeClr val="tx1"/>
              </a:buClr>
              <a:defRPr/>
            </a:pPr>
            <a:r>
              <a:rPr lang="en-US" dirty="0" smtClean="0"/>
              <a:t>Interface with government response officials at all levels</a:t>
            </a:r>
          </a:p>
          <a:p>
            <a:pPr>
              <a:buClr>
                <a:schemeClr val="tx1"/>
              </a:buClr>
              <a:defRPr/>
            </a:pPr>
            <a:endParaRPr lang="en-US" dirty="0"/>
          </a:p>
        </p:txBody>
      </p:sp>
      <p:sp>
        <p:nvSpPr>
          <p:cNvPr id="12292" name="Slide Number Placeholder 1"/>
          <p:cNvSpPr>
            <a:spLocks noGrp="1"/>
          </p:cNvSpPr>
          <p:nvPr>
            <p:ph type="sldNum" sz="quarter" idx="10"/>
          </p:nvPr>
        </p:nvSpPr>
        <p:spPr>
          <a:noFill/>
        </p:spPr>
        <p:txBody>
          <a:bodyPr/>
          <a:lstStyle/>
          <a:p>
            <a:fld id="{CA47E4F1-23B1-4ED6-8792-1B9F8EB0177C}" type="slidenum">
              <a:rPr lang="en-US" smtClean="0"/>
              <a:pPr/>
              <a:t>19</a:t>
            </a:fld>
            <a:endParaRPr lang="en-US" smtClean="0"/>
          </a:p>
        </p:txBody>
      </p:sp>
      <p:sp>
        <p:nvSpPr>
          <p:cNvPr id="13" name="Text Box 22"/>
          <p:cNvSpPr txBox="1">
            <a:spLocks noChangeArrowheads="1"/>
          </p:cNvSpPr>
          <p:nvPr/>
        </p:nvSpPr>
        <p:spPr bwMode="auto">
          <a:xfrm>
            <a:off x="304800" y="1371600"/>
            <a:ext cx="8583304" cy="307777"/>
          </a:xfrm>
          <a:prstGeom prst="rect">
            <a:avLst/>
          </a:prstGeom>
          <a:gradFill rotWithShape="1">
            <a:gsLst>
              <a:gs pos="0">
                <a:srgbClr val="66FFFF">
                  <a:gamma/>
                  <a:shade val="70196"/>
                  <a:invGamma/>
                  <a:alpha val="75000"/>
                </a:srgbClr>
              </a:gs>
              <a:gs pos="50000">
                <a:srgbClr val="66FFFF">
                  <a:alpha val="78000"/>
                </a:srgbClr>
              </a:gs>
              <a:gs pos="100000">
                <a:srgbClr val="66FFFF">
                  <a:gamma/>
                  <a:shade val="70196"/>
                  <a:invGamma/>
                  <a:alpha val="75000"/>
                </a:srgbClr>
              </a:gs>
            </a:gsLst>
            <a:lin ang="5400000" scaled="1"/>
          </a:gradFill>
          <a:ln w="57150" cmpd="thickThin">
            <a:solidFill>
              <a:srgbClr val="3399FF"/>
            </a:solidFill>
            <a:miter lim="800000"/>
            <a:headEnd/>
            <a:tailEnd/>
          </a:ln>
          <a:effectLst/>
        </p:spPr>
        <p:txBody>
          <a:bodyPr lIns="0" rIns="0">
            <a:spAutoFit/>
          </a:bodyPr>
          <a:lstStyle/>
          <a:p>
            <a:pPr algn="ctr" eaLnBrk="0" hangingPunct="0">
              <a:defRPr/>
            </a:pPr>
            <a:r>
              <a:rPr lang="en-US" sz="1400" dirty="0">
                <a:solidFill>
                  <a:schemeClr val="bg1"/>
                </a:solidFill>
                <a:latin typeface="Arial Black" pitchFamily="34" charset="0"/>
              </a:rPr>
              <a:t>Effective, unified national response requires layered, mutually supporting capabilities</a:t>
            </a:r>
          </a:p>
        </p:txBody>
      </p:sp>
      <p:grpSp>
        <p:nvGrpSpPr>
          <p:cNvPr id="12296" name="Group 13" descr="Puzzle pieces"/>
          <p:cNvGrpSpPr>
            <a:grpSpLocks/>
          </p:cNvGrpSpPr>
          <p:nvPr/>
        </p:nvGrpSpPr>
        <p:grpSpPr bwMode="auto">
          <a:xfrm>
            <a:off x="5715000" y="3048000"/>
            <a:ext cx="2971800" cy="2522538"/>
            <a:chOff x="5715000" y="3352800"/>
            <a:chExt cx="2971800" cy="2522537"/>
          </a:xfrm>
        </p:grpSpPr>
        <p:pic>
          <p:nvPicPr>
            <p:cNvPr id="12297" name="Picture 13" descr="FEMA Puzzle2"/>
            <p:cNvPicPr>
              <a:picLocks noChangeAspect="1" noChangeArrowheads="1"/>
            </p:cNvPicPr>
            <p:nvPr/>
          </p:nvPicPr>
          <p:blipFill>
            <a:blip r:embed="rId3"/>
            <a:srcRect/>
            <a:stretch>
              <a:fillRect/>
            </a:stretch>
          </p:blipFill>
          <p:spPr bwMode="auto">
            <a:xfrm>
              <a:off x="5715000" y="3352800"/>
              <a:ext cx="2971800" cy="2522537"/>
            </a:xfrm>
            <a:prstGeom prst="rect">
              <a:avLst/>
            </a:prstGeom>
            <a:noFill/>
            <a:ln w="9525">
              <a:noFill/>
              <a:miter lim="800000"/>
              <a:headEnd/>
              <a:tailEnd/>
            </a:ln>
          </p:spPr>
        </p:pic>
        <p:sp>
          <p:nvSpPr>
            <p:cNvPr id="12298" name="Text Box 14"/>
            <p:cNvSpPr txBox="1">
              <a:spLocks noChangeArrowheads="1"/>
            </p:cNvSpPr>
            <p:nvPr/>
          </p:nvSpPr>
          <p:spPr bwMode="auto">
            <a:xfrm>
              <a:off x="6618288" y="4387850"/>
              <a:ext cx="1033462" cy="433387"/>
            </a:xfrm>
            <a:prstGeom prst="rect">
              <a:avLst/>
            </a:prstGeom>
            <a:noFill/>
            <a:ln w="9525">
              <a:noFill/>
              <a:miter lim="800000"/>
              <a:headEnd/>
              <a:tailEnd/>
            </a:ln>
          </p:spPr>
          <p:txBody>
            <a:bodyPr>
              <a:spAutoFit/>
            </a:bodyPr>
            <a:lstStyle/>
            <a:p>
              <a:pPr algn="ctr" eaLnBrk="0" hangingPunct="0">
                <a:lnSpc>
                  <a:spcPct val="80000"/>
                </a:lnSpc>
              </a:pPr>
              <a:r>
                <a:rPr lang="en-US" sz="2800" b="1" i="1">
                  <a:solidFill>
                    <a:srgbClr val="070000"/>
                  </a:solidFill>
                </a:rPr>
                <a:t>NRF</a:t>
              </a:r>
            </a:p>
          </p:txBody>
        </p:sp>
        <p:sp>
          <p:nvSpPr>
            <p:cNvPr id="12299" name="Text Box 15"/>
            <p:cNvSpPr txBox="1">
              <a:spLocks noChangeArrowheads="1"/>
            </p:cNvSpPr>
            <p:nvPr/>
          </p:nvSpPr>
          <p:spPr bwMode="auto">
            <a:xfrm>
              <a:off x="5778500" y="3421062"/>
              <a:ext cx="1422400" cy="457200"/>
            </a:xfrm>
            <a:prstGeom prst="rect">
              <a:avLst/>
            </a:prstGeom>
            <a:noFill/>
            <a:ln w="9525">
              <a:noFill/>
              <a:miter lim="800000"/>
              <a:headEnd/>
              <a:tailEnd/>
            </a:ln>
          </p:spPr>
          <p:txBody>
            <a:bodyPr>
              <a:spAutoFit/>
            </a:bodyPr>
            <a:lstStyle/>
            <a:p>
              <a:pPr eaLnBrk="0" hangingPunct="0"/>
              <a:r>
                <a:rPr lang="en-US" sz="1200" b="1"/>
                <a:t>State &amp; Tribal </a:t>
              </a:r>
            </a:p>
            <a:p>
              <a:pPr eaLnBrk="0" hangingPunct="0"/>
              <a:r>
                <a:rPr lang="en-US" sz="1200" b="1"/>
                <a:t>Governments</a:t>
              </a:r>
            </a:p>
          </p:txBody>
        </p:sp>
        <p:sp>
          <p:nvSpPr>
            <p:cNvPr id="12300" name="Text Box 16"/>
            <p:cNvSpPr txBox="1">
              <a:spLocks noChangeArrowheads="1"/>
            </p:cNvSpPr>
            <p:nvPr/>
          </p:nvSpPr>
          <p:spPr bwMode="auto">
            <a:xfrm>
              <a:off x="7385050" y="3397250"/>
              <a:ext cx="1165225" cy="457200"/>
            </a:xfrm>
            <a:prstGeom prst="rect">
              <a:avLst/>
            </a:prstGeom>
            <a:noFill/>
            <a:ln w="9525">
              <a:noFill/>
              <a:miter lim="800000"/>
              <a:headEnd/>
              <a:tailEnd/>
            </a:ln>
          </p:spPr>
          <p:txBody>
            <a:bodyPr wrap="none">
              <a:spAutoFit/>
            </a:bodyPr>
            <a:lstStyle/>
            <a:p>
              <a:pPr algn="r" eaLnBrk="0" hangingPunct="0"/>
              <a:r>
                <a:rPr lang="en-US" sz="1200" b="1"/>
                <a:t>Local</a:t>
              </a:r>
            </a:p>
            <a:p>
              <a:pPr algn="r" eaLnBrk="0" hangingPunct="0"/>
              <a:r>
                <a:rPr lang="en-US" sz="1200" b="1"/>
                <a:t>Governments</a:t>
              </a:r>
            </a:p>
          </p:txBody>
        </p:sp>
        <p:sp>
          <p:nvSpPr>
            <p:cNvPr id="12301" name="Text Box 17"/>
            <p:cNvSpPr txBox="1">
              <a:spLocks noChangeArrowheads="1"/>
            </p:cNvSpPr>
            <p:nvPr/>
          </p:nvSpPr>
          <p:spPr bwMode="auto">
            <a:xfrm>
              <a:off x="5778500" y="5267325"/>
              <a:ext cx="1081088" cy="457200"/>
            </a:xfrm>
            <a:prstGeom prst="rect">
              <a:avLst/>
            </a:prstGeom>
            <a:noFill/>
            <a:ln w="9525">
              <a:noFill/>
              <a:miter lim="800000"/>
              <a:headEnd/>
              <a:tailEnd/>
            </a:ln>
          </p:spPr>
          <p:txBody>
            <a:bodyPr wrap="none">
              <a:spAutoFit/>
            </a:bodyPr>
            <a:lstStyle/>
            <a:p>
              <a:pPr eaLnBrk="0" hangingPunct="0"/>
              <a:r>
                <a:rPr lang="en-US" sz="1200" b="1"/>
                <a:t>Federal</a:t>
              </a:r>
            </a:p>
            <a:p>
              <a:pPr eaLnBrk="0" hangingPunct="0"/>
              <a:r>
                <a:rPr lang="en-US" sz="1200" b="1"/>
                <a:t>Government</a:t>
              </a:r>
            </a:p>
          </p:txBody>
        </p:sp>
        <p:sp>
          <p:nvSpPr>
            <p:cNvPr id="12302" name="Text Box 18"/>
            <p:cNvSpPr txBox="1">
              <a:spLocks noChangeArrowheads="1"/>
            </p:cNvSpPr>
            <p:nvPr/>
          </p:nvSpPr>
          <p:spPr bwMode="auto">
            <a:xfrm>
              <a:off x="7234238" y="5145087"/>
              <a:ext cx="1381125" cy="639763"/>
            </a:xfrm>
            <a:prstGeom prst="rect">
              <a:avLst/>
            </a:prstGeom>
            <a:noFill/>
            <a:ln w="9525">
              <a:noFill/>
              <a:miter lim="800000"/>
              <a:headEnd/>
              <a:tailEnd/>
            </a:ln>
          </p:spPr>
          <p:txBody>
            <a:bodyPr>
              <a:spAutoFit/>
            </a:bodyPr>
            <a:lstStyle/>
            <a:p>
              <a:pPr algn="r" eaLnBrk="0" hangingPunct="0"/>
              <a:r>
                <a:rPr lang="en-US" sz="1200" b="1"/>
                <a:t>     Private Sector </a:t>
              </a:r>
            </a:p>
            <a:p>
              <a:pPr algn="r" eaLnBrk="0" hangingPunct="0"/>
              <a:r>
                <a:rPr lang="en-US" sz="1200" b="1"/>
                <a:t>&amp; NGO</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79413" y="0"/>
            <a:ext cx="7469187" cy="1050925"/>
          </a:xfrm>
        </p:spPr>
        <p:txBody>
          <a:bodyPr/>
          <a:lstStyle/>
          <a:p>
            <a:r>
              <a:rPr lang="en-US" sz="4000" i="1" smtClean="0"/>
              <a:t>Topics</a:t>
            </a:r>
          </a:p>
        </p:txBody>
      </p:sp>
      <p:sp>
        <p:nvSpPr>
          <p:cNvPr id="4099" name="Rectangle 3"/>
          <p:cNvSpPr>
            <a:spLocks noGrp="1" noChangeArrowheads="1"/>
          </p:cNvSpPr>
          <p:nvPr>
            <p:ph type="body" idx="4294967295"/>
          </p:nvPr>
        </p:nvSpPr>
        <p:spPr bwMode="auto">
          <a:xfrm>
            <a:off x="457200" y="1600200"/>
            <a:ext cx="8229600" cy="4800600"/>
          </a:xfrm>
          <a:prstGeom prst="rect">
            <a:avLst/>
          </a:prstGeom>
          <a:noFill/>
          <a:ln>
            <a:miter lim="800000"/>
            <a:headEnd/>
            <a:tailEnd/>
          </a:ln>
        </p:spPr>
        <p:txBody>
          <a:bodyPr/>
          <a:lstStyle/>
          <a:p>
            <a:pPr marL="231775" indent="-231775">
              <a:spcBef>
                <a:spcPts val="1200"/>
              </a:spcBef>
              <a:buClr>
                <a:schemeClr val="tx1"/>
              </a:buClr>
            </a:pPr>
            <a:r>
              <a:rPr lang="en-US" dirty="0" smtClean="0"/>
              <a:t>NRF </a:t>
            </a:r>
            <a:r>
              <a:rPr lang="en-US" dirty="0" smtClean="0"/>
              <a:t>background, purpose</a:t>
            </a:r>
            <a:r>
              <a:rPr lang="en-US" dirty="0" smtClean="0"/>
              <a:t>, key concepts</a:t>
            </a:r>
          </a:p>
          <a:p>
            <a:pPr marL="231775" indent="-231775">
              <a:spcBef>
                <a:spcPts val="1200"/>
              </a:spcBef>
              <a:buClr>
                <a:schemeClr val="tx1"/>
              </a:buClr>
            </a:pPr>
            <a:r>
              <a:rPr lang="en-US" dirty="0" smtClean="0"/>
              <a:t>How </a:t>
            </a:r>
            <a:r>
              <a:rPr lang="en-US" dirty="0" smtClean="0"/>
              <a:t>the </a:t>
            </a:r>
            <a:r>
              <a:rPr lang="en-US" i="1" dirty="0" smtClean="0"/>
              <a:t>Framework</a:t>
            </a:r>
            <a:r>
              <a:rPr lang="en-US" dirty="0" smtClean="0"/>
              <a:t> is organized</a:t>
            </a:r>
          </a:p>
          <a:p>
            <a:pPr marL="231775" indent="-231775">
              <a:spcBef>
                <a:spcPts val="1200"/>
              </a:spcBef>
              <a:buClr>
                <a:schemeClr val="tx1"/>
              </a:buClr>
            </a:pPr>
            <a:r>
              <a:rPr lang="en-US" dirty="0" smtClean="0"/>
              <a:t>Applying </a:t>
            </a:r>
            <a:r>
              <a:rPr lang="en-US" dirty="0" smtClean="0"/>
              <a:t>the NRF</a:t>
            </a:r>
          </a:p>
          <a:p>
            <a:pPr marL="231775" indent="-231775">
              <a:spcBef>
                <a:spcPts val="1200"/>
              </a:spcBef>
              <a:buClr>
                <a:schemeClr val="tx1"/>
              </a:buClr>
            </a:pPr>
            <a:r>
              <a:rPr lang="en-US" dirty="0" smtClean="0"/>
              <a:t>Leadership and the NRF (Federal, State, Local, Private Sector, Nongovernmental Organizations)</a:t>
            </a:r>
          </a:p>
          <a:p>
            <a:pPr marL="231775" indent="-231775">
              <a:spcBef>
                <a:spcPts val="1200"/>
              </a:spcBef>
              <a:buClr>
                <a:schemeClr val="tx1"/>
              </a:buClr>
            </a:pPr>
            <a:r>
              <a:rPr lang="en-US" dirty="0" smtClean="0"/>
              <a:t>Building new </a:t>
            </a:r>
            <a:r>
              <a:rPr lang="en-US" dirty="0" smtClean="0"/>
              <a:t>capability</a:t>
            </a:r>
          </a:p>
        </p:txBody>
      </p:sp>
      <p:sp>
        <p:nvSpPr>
          <p:cNvPr id="4100" name="Slide Number Placeholder 4"/>
          <p:cNvSpPr txBox="1">
            <a:spLocks/>
          </p:cNvSpPr>
          <p:nvPr/>
        </p:nvSpPr>
        <p:spPr bwMode="auto">
          <a:xfrm>
            <a:off x="8610600" y="6429375"/>
            <a:ext cx="457200" cy="260350"/>
          </a:xfrm>
          <a:prstGeom prst="rect">
            <a:avLst/>
          </a:prstGeom>
          <a:noFill/>
          <a:ln w="9525">
            <a:noFill/>
            <a:miter lim="800000"/>
            <a:headEnd/>
            <a:tailEnd/>
          </a:ln>
        </p:spPr>
        <p:txBody>
          <a:bodyPr/>
          <a:lstStyle/>
          <a:p>
            <a:fld id="{35880F35-9080-4EB2-A750-C09C250671C9}" type="slidenum">
              <a:rPr lang="en-US" sz="1100"/>
              <a:pPr/>
              <a:t>2</a:t>
            </a:fld>
            <a:endParaRPr lang="en-US" sz="110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0"/>
          </p:nvPr>
        </p:nvSpPr>
        <p:spPr>
          <a:noFill/>
        </p:spPr>
        <p:txBody>
          <a:bodyPr/>
          <a:lstStyle/>
          <a:p>
            <a:fld id="{60881A65-05A9-413D-84CB-07E615A66C74}" type="slidenum">
              <a:rPr lang="en-US" smtClean="0"/>
              <a:pPr/>
              <a:t>20</a:t>
            </a:fld>
            <a:endParaRPr lang="en-US" smtClean="0"/>
          </a:p>
        </p:txBody>
      </p:sp>
      <p:sp>
        <p:nvSpPr>
          <p:cNvPr id="13315" name="Rectangle 2"/>
          <p:cNvSpPr>
            <a:spLocks noGrp="1" noChangeArrowheads="1"/>
          </p:cNvSpPr>
          <p:nvPr>
            <p:ph type="title"/>
          </p:nvPr>
        </p:nvSpPr>
        <p:spPr>
          <a:xfrm>
            <a:off x="315913" y="0"/>
            <a:ext cx="8599487" cy="1050925"/>
          </a:xfrm>
        </p:spPr>
        <p:txBody>
          <a:bodyPr/>
          <a:lstStyle/>
          <a:p>
            <a:r>
              <a:rPr lang="en-US" sz="3600" i="1" smtClean="0"/>
              <a:t>The Framework:  Building New Capability</a:t>
            </a:r>
          </a:p>
        </p:txBody>
      </p:sp>
      <p:sp>
        <p:nvSpPr>
          <p:cNvPr id="13316" name="Rectangle 3"/>
          <p:cNvSpPr>
            <a:spLocks noGrp="1" noChangeArrowheads="1"/>
          </p:cNvSpPr>
          <p:nvPr>
            <p:ph type="body" idx="1"/>
          </p:nvPr>
        </p:nvSpPr>
        <p:spPr bwMode="auto">
          <a:xfrm>
            <a:off x="381000" y="1371600"/>
            <a:ext cx="4343400" cy="4572000"/>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pPr>
            <a:r>
              <a:rPr lang="en-US" smtClean="0"/>
              <a:t>Preparedness Cycle–a system that builds the right capabilities</a:t>
            </a:r>
          </a:p>
          <a:p>
            <a:pPr lvl="1">
              <a:spcBef>
                <a:spcPct val="0"/>
              </a:spcBef>
              <a:buClr>
                <a:schemeClr val="tx1"/>
              </a:buClr>
            </a:pPr>
            <a:r>
              <a:rPr lang="en-US" smtClean="0"/>
              <a:t>Introduces National Planning System</a:t>
            </a:r>
          </a:p>
          <a:p>
            <a:pPr lvl="1">
              <a:spcBef>
                <a:spcPct val="0"/>
              </a:spcBef>
              <a:buClr>
                <a:schemeClr val="tx1"/>
              </a:buClr>
            </a:pPr>
            <a:r>
              <a:rPr lang="en-US" smtClean="0"/>
              <a:t>Defines response organization</a:t>
            </a:r>
          </a:p>
          <a:p>
            <a:pPr lvl="1">
              <a:spcBef>
                <a:spcPct val="0"/>
              </a:spcBef>
              <a:buClr>
                <a:schemeClr val="tx1"/>
              </a:buClr>
            </a:pPr>
            <a:r>
              <a:rPr lang="en-US" smtClean="0"/>
              <a:t>Requires training</a:t>
            </a:r>
          </a:p>
          <a:p>
            <a:pPr lvl="1">
              <a:spcBef>
                <a:spcPct val="0"/>
              </a:spcBef>
              <a:buClr>
                <a:schemeClr val="tx1"/>
              </a:buClr>
            </a:pPr>
            <a:r>
              <a:rPr lang="en-US" smtClean="0"/>
              <a:t>Advocates interoperability and typing of equipment </a:t>
            </a:r>
          </a:p>
          <a:p>
            <a:pPr lvl="1">
              <a:spcBef>
                <a:spcPct val="0"/>
              </a:spcBef>
              <a:buClr>
                <a:schemeClr val="tx1"/>
              </a:buClr>
            </a:pPr>
            <a:r>
              <a:rPr lang="en-US" smtClean="0"/>
              <a:t>Emphasizes exercising with broad-based participation</a:t>
            </a:r>
          </a:p>
          <a:p>
            <a:pPr lvl="1">
              <a:spcBef>
                <a:spcPct val="0"/>
              </a:spcBef>
              <a:buClr>
                <a:schemeClr val="tx1"/>
              </a:buClr>
            </a:pPr>
            <a:r>
              <a:rPr lang="en-US" smtClean="0"/>
              <a:t>Describes process for continuous evaluation and improvement</a:t>
            </a:r>
          </a:p>
          <a:p>
            <a:pPr>
              <a:buClr>
                <a:schemeClr val="tx1"/>
              </a:buClr>
            </a:pPr>
            <a:r>
              <a:rPr lang="en-US" smtClean="0"/>
              <a:t>Aligning Risk-Based Planning</a:t>
            </a:r>
          </a:p>
          <a:p>
            <a:pPr lvl="1">
              <a:spcBef>
                <a:spcPct val="0"/>
              </a:spcBef>
              <a:buClr>
                <a:schemeClr val="tx1"/>
              </a:buClr>
            </a:pPr>
            <a:r>
              <a:rPr lang="en-US" smtClean="0"/>
              <a:t>National Planning Scenarios</a:t>
            </a:r>
          </a:p>
          <a:p>
            <a:pPr lvl="1">
              <a:spcBef>
                <a:spcPct val="0"/>
              </a:spcBef>
              <a:buClr>
                <a:schemeClr val="tx1"/>
              </a:buClr>
            </a:pPr>
            <a:r>
              <a:rPr lang="en-US" smtClean="0"/>
              <a:t>Hazard Identification and Risk Analysis</a:t>
            </a:r>
            <a:endParaRPr lang="en-US" sz="2000" smtClean="0"/>
          </a:p>
          <a:p>
            <a:pPr lvl="1">
              <a:buFont typeface="Wingdings" pitchFamily="2" charset="2"/>
              <a:buNone/>
            </a:pPr>
            <a:endParaRPr lang="en-US" sz="1600" smtClean="0"/>
          </a:p>
        </p:txBody>
      </p:sp>
      <p:graphicFrame>
        <p:nvGraphicFramePr>
          <p:cNvPr id="39" name="Diagram 38" descr="The Preparedness Cycle, which shows the steps to capability building: (1) Plan, (2) Organize, Train and Equip, (3) Exercise, and (4) Evaluate and Improve."/>
          <p:cNvGraphicFramePr/>
          <p:nvPr/>
        </p:nvGraphicFramePr>
        <p:xfrm>
          <a:off x="4876800" y="1981200"/>
          <a:ext cx="35052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8" name="TextBox 39"/>
          <p:cNvSpPr txBox="1">
            <a:spLocks noChangeArrowheads="1"/>
          </p:cNvSpPr>
          <p:nvPr/>
        </p:nvSpPr>
        <p:spPr bwMode="auto">
          <a:xfrm>
            <a:off x="6030913" y="3133725"/>
            <a:ext cx="1219200" cy="523875"/>
          </a:xfrm>
          <a:prstGeom prst="rect">
            <a:avLst/>
          </a:prstGeom>
          <a:noFill/>
          <a:ln w="9525">
            <a:noFill/>
            <a:miter lim="800000"/>
            <a:headEnd/>
            <a:tailEnd/>
          </a:ln>
        </p:spPr>
        <p:txBody>
          <a:bodyPr>
            <a:spAutoFit/>
          </a:bodyPr>
          <a:lstStyle/>
          <a:p>
            <a:pPr algn="ctr"/>
            <a:r>
              <a:rPr lang="en-US" sz="1400" b="1"/>
              <a:t>Capability Building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33400" y="457200"/>
            <a:ext cx="7913688" cy="1143000"/>
          </a:xfrm>
        </p:spPr>
        <p:txBody>
          <a:bodyPr/>
          <a:lstStyle/>
          <a:p>
            <a:r>
              <a:rPr lang="en-US" sz="3600" i="1" smtClean="0">
                <a:solidFill>
                  <a:schemeClr val="tx1"/>
                </a:solidFill>
              </a:rPr>
              <a:t>NRF:  Equipping Leaders, Practitioners, and Individuals</a:t>
            </a:r>
          </a:p>
        </p:txBody>
      </p:sp>
      <p:pic>
        <p:nvPicPr>
          <p:cNvPr id="24579" name="Picture 4" descr="Photo of the American flag"/>
          <p:cNvPicPr>
            <a:picLocks noChangeAspect="1" noChangeArrowheads="1"/>
          </p:cNvPicPr>
          <p:nvPr/>
        </p:nvPicPr>
        <p:blipFill>
          <a:blip r:embed="rId3"/>
          <a:srcRect/>
          <a:stretch>
            <a:fillRect/>
          </a:stretch>
        </p:blipFill>
        <p:spPr bwMode="auto">
          <a:xfrm>
            <a:off x="5638800" y="2286000"/>
            <a:ext cx="2898775" cy="2898775"/>
          </a:xfrm>
          <a:prstGeom prst="rect">
            <a:avLst/>
          </a:prstGeom>
          <a:noFill/>
          <a:ln w="9525">
            <a:noFill/>
            <a:miter lim="800000"/>
            <a:headEnd/>
            <a:tailEnd/>
          </a:ln>
          <a:effectLst>
            <a:outerShdw blurRad="50800" dist="38100" algn="l" rotWithShape="0">
              <a:prstClr val="black">
                <a:alpha val="40000"/>
              </a:prstClr>
            </a:outerShdw>
          </a:effectLst>
        </p:spPr>
      </p:pic>
      <p:sp>
        <p:nvSpPr>
          <p:cNvPr id="14340" name="Content Placeholder 5"/>
          <p:cNvSpPr>
            <a:spLocks noGrp="1"/>
          </p:cNvSpPr>
          <p:nvPr>
            <p:ph idx="4294967295"/>
          </p:nvPr>
        </p:nvSpPr>
        <p:spPr bwMode="auto">
          <a:xfrm>
            <a:off x="457200" y="2286000"/>
            <a:ext cx="4953000" cy="3505200"/>
          </a:xfrm>
          <a:prstGeom prst="rect">
            <a:avLst/>
          </a:prstGeom>
          <a:noFill/>
          <a:ln>
            <a:miter lim="800000"/>
            <a:headEnd/>
            <a:tailEnd/>
          </a:ln>
        </p:spPr>
        <p:txBody>
          <a:bodyPr/>
          <a:lstStyle/>
          <a:p>
            <a:pPr marL="0" indent="0">
              <a:lnSpc>
                <a:spcPct val="90000"/>
              </a:lnSpc>
              <a:spcBef>
                <a:spcPct val="45000"/>
              </a:spcBef>
              <a:buFont typeface="Wingdings" pitchFamily="2" charset="2"/>
              <a:buNone/>
            </a:pPr>
            <a:r>
              <a:rPr lang="en-US" sz="2400" i="1" smtClean="0">
                <a:solidFill>
                  <a:schemeClr val="tx1"/>
                </a:solidFill>
              </a:rPr>
              <a:t>Improve coordination among Federal, State, local, and tribal organizations to help save lives and protect America's communities by increasing the speed, effectiveness, and efficiency of response.</a:t>
            </a:r>
            <a:endParaRPr lang="en-US" i="1" smtClean="0"/>
          </a:p>
        </p:txBody>
      </p:sp>
      <p:sp>
        <p:nvSpPr>
          <p:cNvPr id="14341" name="Slide Number Placeholder 4"/>
          <p:cNvSpPr>
            <a:spLocks noGrp="1"/>
          </p:cNvSpPr>
          <p:nvPr>
            <p:ph type="sldNum" sz="quarter" idx="10"/>
          </p:nvPr>
        </p:nvSpPr>
        <p:spPr>
          <a:noFill/>
        </p:spPr>
        <p:txBody>
          <a:bodyPr/>
          <a:lstStyle/>
          <a:p>
            <a:fld id="{E73FA517-0483-4D2E-8023-8D1E8A1D3749}" type="slidenum">
              <a:rPr lang="en-US" smtClean="0"/>
              <a:pPr/>
              <a:t>21</a:t>
            </a:fld>
            <a:endParaRPr lang="en-US"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5913" y="0"/>
            <a:ext cx="8523287" cy="1050925"/>
          </a:xfrm>
        </p:spPr>
        <p:txBody>
          <a:bodyPr/>
          <a:lstStyle/>
          <a:p>
            <a:r>
              <a:rPr lang="en-US" sz="3600" smtClean="0"/>
              <a:t>Emergency Support Functions / Annexes</a:t>
            </a:r>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22</a:t>
            </a:fld>
            <a:endParaRPr lang="en-US" smtClean="0"/>
          </a:p>
        </p:txBody>
      </p:sp>
      <p:sp>
        <p:nvSpPr>
          <p:cNvPr id="23556" name="Rectangle 3"/>
          <p:cNvSpPr>
            <a:spLocks noGrp="1" noChangeArrowheads="1"/>
          </p:cNvSpPr>
          <p:nvPr>
            <p:ph idx="1"/>
          </p:nvPr>
        </p:nvSpPr>
        <p:spPr bwMode="auto">
          <a:xfrm>
            <a:off x="457200" y="1371600"/>
            <a:ext cx="8229600" cy="4419600"/>
          </a:xfrm>
          <a:noFill/>
          <a:ln>
            <a:miter lim="800000"/>
            <a:headEnd/>
            <a:tailEnd/>
          </a:ln>
        </p:spPr>
        <p:txBody>
          <a:bodyPr vert="horz" wrap="square" lIns="91440" tIns="45720" rIns="91440" bIns="45720" numCol="1" anchor="t" anchorCtr="0" compatLnSpc="1">
            <a:prstTxWarp prst="textNoShape">
              <a:avLst/>
            </a:prstTxWarp>
          </a:bodyPr>
          <a:lstStyle/>
          <a:p>
            <a:pPr>
              <a:spcBef>
                <a:spcPts val="100"/>
              </a:spcBef>
              <a:buFont typeface="Arial" charset="0"/>
              <a:buChar char="•"/>
            </a:pPr>
            <a:r>
              <a:rPr lang="en-US" sz="1800" dirty="0" smtClean="0"/>
              <a:t>ESF #1  - Transportation</a:t>
            </a:r>
          </a:p>
          <a:p>
            <a:pPr>
              <a:spcBef>
                <a:spcPts val="100"/>
              </a:spcBef>
              <a:buFont typeface="Arial" charset="0"/>
              <a:buChar char="•"/>
            </a:pPr>
            <a:r>
              <a:rPr lang="en-US" sz="1800" dirty="0" smtClean="0"/>
              <a:t>ESF #2  - Communications </a:t>
            </a:r>
          </a:p>
          <a:p>
            <a:pPr>
              <a:spcBef>
                <a:spcPts val="100"/>
              </a:spcBef>
              <a:buFont typeface="Arial" charset="0"/>
              <a:buChar char="•"/>
            </a:pPr>
            <a:r>
              <a:rPr lang="en-US" sz="1800" dirty="0" smtClean="0"/>
              <a:t>ESF #3  - Public Works and Engineering </a:t>
            </a:r>
          </a:p>
          <a:p>
            <a:pPr>
              <a:spcBef>
                <a:spcPts val="100"/>
              </a:spcBef>
              <a:buFont typeface="Arial" charset="0"/>
              <a:buChar char="•"/>
            </a:pPr>
            <a:r>
              <a:rPr lang="en-US" sz="1800" dirty="0" smtClean="0"/>
              <a:t>ESF #4  - Firefighting</a:t>
            </a:r>
          </a:p>
          <a:p>
            <a:pPr>
              <a:spcBef>
                <a:spcPts val="100"/>
              </a:spcBef>
              <a:buFont typeface="Arial" charset="0"/>
              <a:buChar char="•"/>
            </a:pPr>
            <a:r>
              <a:rPr lang="en-US" sz="1800" dirty="0" smtClean="0"/>
              <a:t>ESF #5  - Emergency Management</a:t>
            </a:r>
          </a:p>
          <a:p>
            <a:pPr>
              <a:spcBef>
                <a:spcPts val="100"/>
              </a:spcBef>
              <a:buFont typeface="Arial" charset="0"/>
              <a:buChar char="•"/>
            </a:pPr>
            <a:r>
              <a:rPr lang="en-US" sz="1800" dirty="0" smtClean="0"/>
              <a:t>ESF #6  - Mass Care, Emergency Assistance, Housing and Human Services</a:t>
            </a:r>
          </a:p>
          <a:p>
            <a:pPr>
              <a:spcBef>
                <a:spcPts val="100"/>
              </a:spcBef>
              <a:buFont typeface="Arial" charset="0"/>
              <a:buChar char="•"/>
            </a:pPr>
            <a:r>
              <a:rPr lang="en-US" sz="1800" dirty="0" smtClean="0"/>
              <a:t>ESF #7  - Logistics Management and Resource Support </a:t>
            </a:r>
          </a:p>
          <a:p>
            <a:pPr>
              <a:spcBef>
                <a:spcPts val="100"/>
              </a:spcBef>
              <a:buFont typeface="Arial" charset="0"/>
              <a:buChar char="•"/>
            </a:pPr>
            <a:r>
              <a:rPr lang="en-US" sz="1800" dirty="0" smtClean="0"/>
              <a:t>ESF #8  - Public Health and Medical Services</a:t>
            </a:r>
          </a:p>
          <a:p>
            <a:pPr>
              <a:spcBef>
                <a:spcPts val="100"/>
              </a:spcBef>
              <a:buFont typeface="Arial" charset="0"/>
              <a:buChar char="•"/>
            </a:pPr>
            <a:r>
              <a:rPr lang="en-US" sz="1800" dirty="0" smtClean="0"/>
              <a:t>ESF #9  - Search and Rescue</a:t>
            </a:r>
          </a:p>
          <a:p>
            <a:pPr>
              <a:spcBef>
                <a:spcPts val="100"/>
              </a:spcBef>
              <a:buFont typeface="Arial" charset="0"/>
              <a:buChar char="•"/>
            </a:pPr>
            <a:r>
              <a:rPr lang="en-US" sz="1800" dirty="0" smtClean="0"/>
              <a:t>ESF #10 - Oil and Hazardous Materials Response </a:t>
            </a:r>
          </a:p>
          <a:p>
            <a:pPr>
              <a:spcBef>
                <a:spcPts val="100"/>
              </a:spcBef>
              <a:buFont typeface="Arial" charset="0"/>
              <a:buChar char="•"/>
            </a:pPr>
            <a:r>
              <a:rPr lang="en-US" sz="1800" dirty="0" smtClean="0"/>
              <a:t>ESF #11 - Agriculture and Natural Resources</a:t>
            </a:r>
          </a:p>
          <a:p>
            <a:pPr>
              <a:spcBef>
                <a:spcPts val="100"/>
              </a:spcBef>
              <a:buFont typeface="Arial" charset="0"/>
              <a:buChar char="•"/>
            </a:pPr>
            <a:r>
              <a:rPr lang="en-US" sz="1800" dirty="0" smtClean="0"/>
              <a:t>ESF #12 - Energy</a:t>
            </a:r>
          </a:p>
          <a:p>
            <a:pPr>
              <a:spcBef>
                <a:spcPts val="100"/>
              </a:spcBef>
              <a:buFont typeface="Arial" charset="0"/>
              <a:buChar char="•"/>
            </a:pPr>
            <a:r>
              <a:rPr lang="en-US" sz="1800" dirty="0" smtClean="0"/>
              <a:t>ESF #13 - Public Safety and Security</a:t>
            </a:r>
          </a:p>
          <a:p>
            <a:pPr>
              <a:spcBef>
                <a:spcPts val="100"/>
              </a:spcBef>
              <a:buFont typeface="Arial" charset="0"/>
              <a:buChar char="•"/>
            </a:pPr>
            <a:r>
              <a:rPr lang="en-US" sz="1800" dirty="0" smtClean="0"/>
              <a:t>ESF #14 - Long-Term Community Recovery</a:t>
            </a:r>
            <a:endParaRPr lang="en-US" sz="1800" dirty="0" smtClean="0">
              <a:solidFill>
                <a:srgbClr val="FFFF00"/>
              </a:solidFill>
            </a:endParaRPr>
          </a:p>
          <a:p>
            <a:pPr>
              <a:spcBef>
                <a:spcPts val="100"/>
              </a:spcBef>
              <a:buFont typeface="Arial" charset="0"/>
              <a:buChar char="•"/>
            </a:pPr>
            <a:r>
              <a:rPr lang="en-US" sz="1800" dirty="0" smtClean="0"/>
              <a:t>ESF #15 - External Affairs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44513" y="0"/>
            <a:ext cx="3798887" cy="1050925"/>
          </a:xfrm>
        </p:spPr>
        <p:txBody>
          <a:bodyPr/>
          <a:lstStyle/>
          <a:p>
            <a:r>
              <a:rPr lang="en-US" sz="3600" smtClean="0"/>
              <a:t>Support Annexes</a:t>
            </a:r>
          </a:p>
        </p:txBody>
      </p:sp>
      <p:sp>
        <p:nvSpPr>
          <p:cNvPr id="24579" name="Slide Number Placeholder 3"/>
          <p:cNvSpPr>
            <a:spLocks noGrp="1"/>
          </p:cNvSpPr>
          <p:nvPr>
            <p:ph type="sldNum" sz="quarter" idx="10"/>
          </p:nvPr>
        </p:nvSpPr>
        <p:spPr>
          <a:noFill/>
        </p:spPr>
        <p:txBody>
          <a:bodyPr/>
          <a:lstStyle/>
          <a:p>
            <a:fld id="{7967FEFE-4BBF-4B46-AC88-D574F3588942}" type="slidenum">
              <a:rPr lang="en-US" smtClean="0"/>
              <a:pPr/>
              <a:t>23</a:t>
            </a:fld>
            <a:endParaRPr lang="en-US" smtClean="0"/>
          </a:p>
        </p:txBody>
      </p:sp>
      <p:sp>
        <p:nvSpPr>
          <p:cNvPr id="5" name="Rectangle 3"/>
          <p:cNvSpPr>
            <a:spLocks noGrp="1" noChangeArrowheads="1"/>
          </p:cNvSpPr>
          <p:nvPr>
            <p:ph idx="1"/>
          </p:nvPr>
        </p:nvSpPr>
        <p:spPr>
          <a:xfrm>
            <a:off x="457200" y="1371600"/>
            <a:ext cx="3657600" cy="4419600"/>
          </a:xfrm>
        </p:spPr>
        <p:txBody>
          <a:bodyPr/>
          <a:lstStyle/>
          <a:p>
            <a:pPr>
              <a:spcBef>
                <a:spcPct val="0"/>
              </a:spcBef>
              <a:buFont typeface="Arial" pitchFamily="34" charset="0"/>
              <a:buChar char="•"/>
              <a:defRPr/>
            </a:pPr>
            <a:r>
              <a:rPr lang="en-US" sz="2000" dirty="0" smtClean="0">
                <a:solidFill>
                  <a:schemeClr val="tx1"/>
                </a:solidFill>
              </a:rPr>
              <a:t>Critical Infrastructure and Key </a:t>
            </a:r>
            <a:r>
              <a:rPr lang="en-US" sz="2000" dirty="0" smtClean="0">
                <a:solidFill>
                  <a:schemeClr val="tx1"/>
                </a:solidFill>
              </a:rPr>
              <a:t>Resources</a:t>
            </a:r>
            <a:endParaRPr lang="en-US" sz="2000" dirty="0" smtClean="0">
              <a:solidFill>
                <a:schemeClr val="tx1"/>
              </a:solidFill>
            </a:endParaRPr>
          </a:p>
          <a:p>
            <a:pPr>
              <a:spcBef>
                <a:spcPct val="0"/>
              </a:spcBef>
              <a:buFont typeface="Arial" pitchFamily="34" charset="0"/>
              <a:buChar char="•"/>
              <a:defRPr/>
            </a:pPr>
            <a:r>
              <a:rPr lang="en-US" sz="2000" dirty="0" smtClean="0"/>
              <a:t>Financial Management</a:t>
            </a:r>
          </a:p>
          <a:p>
            <a:pPr>
              <a:spcBef>
                <a:spcPct val="0"/>
              </a:spcBef>
              <a:buFont typeface="Arial" pitchFamily="34" charset="0"/>
              <a:buChar char="•"/>
              <a:defRPr/>
            </a:pPr>
            <a:r>
              <a:rPr lang="en-US" sz="2000" dirty="0" smtClean="0"/>
              <a:t>International Coordination</a:t>
            </a:r>
          </a:p>
          <a:p>
            <a:pPr>
              <a:spcBef>
                <a:spcPct val="0"/>
              </a:spcBef>
              <a:buFont typeface="Arial" pitchFamily="34" charset="0"/>
              <a:buChar char="•"/>
              <a:defRPr/>
            </a:pPr>
            <a:r>
              <a:rPr lang="en-US" sz="2000" dirty="0" smtClean="0"/>
              <a:t>Private Sector Coordination</a:t>
            </a:r>
          </a:p>
          <a:p>
            <a:pPr>
              <a:spcBef>
                <a:spcPct val="0"/>
              </a:spcBef>
              <a:buFont typeface="Arial" pitchFamily="34" charset="0"/>
              <a:buChar char="•"/>
              <a:defRPr/>
            </a:pPr>
            <a:r>
              <a:rPr lang="en-US" sz="2000" dirty="0" smtClean="0"/>
              <a:t>Public Affairs</a:t>
            </a:r>
          </a:p>
          <a:p>
            <a:pPr>
              <a:spcBef>
                <a:spcPct val="0"/>
              </a:spcBef>
              <a:buFont typeface="Arial" pitchFamily="34" charset="0"/>
              <a:buChar char="•"/>
              <a:defRPr/>
            </a:pPr>
            <a:r>
              <a:rPr lang="en-US" sz="2000" dirty="0" smtClean="0"/>
              <a:t>Tribal Relations</a:t>
            </a:r>
          </a:p>
          <a:p>
            <a:pPr>
              <a:spcBef>
                <a:spcPct val="0"/>
              </a:spcBef>
              <a:buFont typeface="Arial" pitchFamily="34" charset="0"/>
              <a:buChar char="•"/>
              <a:defRPr/>
            </a:pPr>
            <a:r>
              <a:rPr lang="en-US" sz="2000" dirty="0" smtClean="0"/>
              <a:t>Volunteer and Donations Management</a:t>
            </a:r>
          </a:p>
          <a:p>
            <a:pPr>
              <a:spcBef>
                <a:spcPct val="0"/>
              </a:spcBef>
              <a:buFont typeface="Arial" pitchFamily="34" charset="0"/>
              <a:buChar char="•"/>
              <a:defRPr/>
            </a:pPr>
            <a:r>
              <a:rPr lang="en-US" sz="2000" dirty="0" smtClean="0"/>
              <a:t>Worker Safety and Health</a:t>
            </a:r>
            <a:endParaRPr lang="en-US" sz="2000" dirty="0"/>
          </a:p>
        </p:txBody>
      </p:sp>
      <p:sp>
        <p:nvSpPr>
          <p:cNvPr id="6" name="Rectangle 3"/>
          <p:cNvSpPr txBox="1">
            <a:spLocks noChangeArrowheads="1"/>
          </p:cNvSpPr>
          <p:nvPr/>
        </p:nvSpPr>
        <p:spPr>
          <a:xfrm>
            <a:off x="4572000" y="1371600"/>
            <a:ext cx="3962400" cy="4419600"/>
          </a:xfrm>
          <a:prstGeom prst="rect">
            <a:avLst/>
          </a:prstGeom>
        </p:spPr>
        <p:txBody>
          <a:bodyPr/>
          <a:lstStyle/>
          <a:p>
            <a:pPr marL="233363" indent="-233363" eaLnBrk="0" hangingPunct="0">
              <a:buClr>
                <a:srgbClr val="B0B1B3"/>
              </a:buClr>
              <a:buFont typeface="Arial" pitchFamily="34" charset="0"/>
              <a:buChar char="•"/>
              <a:defRPr/>
            </a:pPr>
            <a:r>
              <a:rPr lang="en-US" sz="2000" kern="0" dirty="0">
                <a:solidFill>
                  <a:srgbClr val="EFF7FF"/>
                </a:solidFill>
                <a:latin typeface="+mn-lt"/>
              </a:rPr>
              <a:t>Biological Incident</a:t>
            </a:r>
          </a:p>
          <a:p>
            <a:pPr marL="233363" indent="-233363" eaLnBrk="0" hangingPunct="0">
              <a:buClr>
                <a:srgbClr val="B0B1B3"/>
              </a:buClr>
              <a:buFont typeface="Arial" pitchFamily="34" charset="0"/>
              <a:buChar char="•"/>
              <a:defRPr/>
            </a:pPr>
            <a:r>
              <a:rPr lang="en-US" sz="2000" kern="0" dirty="0">
                <a:solidFill>
                  <a:srgbClr val="EFF7FF"/>
                </a:solidFill>
                <a:latin typeface="+mn-lt"/>
              </a:rPr>
              <a:t>Catastrophic Incident</a:t>
            </a:r>
          </a:p>
          <a:p>
            <a:pPr marL="233363" indent="-233363" eaLnBrk="0" hangingPunct="0">
              <a:buClr>
                <a:srgbClr val="B0B1B3"/>
              </a:buClr>
              <a:buFont typeface="Arial" pitchFamily="34" charset="0"/>
              <a:buChar char="•"/>
              <a:defRPr/>
            </a:pPr>
            <a:r>
              <a:rPr lang="en-US" sz="2000" kern="0" dirty="0">
                <a:solidFill>
                  <a:srgbClr val="EFF7FF"/>
                </a:solidFill>
                <a:latin typeface="+mn-lt"/>
              </a:rPr>
              <a:t>Cyber Incident</a:t>
            </a:r>
          </a:p>
          <a:p>
            <a:pPr marL="233363" indent="-233363" eaLnBrk="0" hangingPunct="0">
              <a:buClr>
                <a:srgbClr val="B0B1B3"/>
              </a:buClr>
              <a:buFont typeface="Arial" pitchFamily="34" charset="0"/>
              <a:buChar char="•"/>
              <a:defRPr/>
            </a:pPr>
            <a:r>
              <a:rPr lang="en-US" sz="2000" kern="0" dirty="0">
                <a:solidFill>
                  <a:srgbClr val="EFF7FF"/>
                </a:solidFill>
                <a:latin typeface="+mn-lt"/>
              </a:rPr>
              <a:t>Food and Agriculture Incident</a:t>
            </a:r>
          </a:p>
          <a:p>
            <a:pPr marL="233363" indent="-233363" eaLnBrk="0" hangingPunct="0">
              <a:buClr>
                <a:srgbClr val="B0B1B3"/>
              </a:buClr>
              <a:buFont typeface="Arial" pitchFamily="34" charset="0"/>
              <a:buChar char="•"/>
              <a:defRPr/>
            </a:pPr>
            <a:r>
              <a:rPr lang="en-US" sz="2000" kern="0" dirty="0">
                <a:latin typeface="+mn-lt"/>
              </a:rPr>
              <a:t>Mass Evacuation </a:t>
            </a:r>
            <a:r>
              <a:rPr lang="en-US" sz="2000" kern="0" dirty="0" smtClean="0">
                <a:latin typeface="+mn-lt"/>
              </a:rPr>
              <a:t>Incident</a:t>
            </a:r>
            <a:endParaRPr lang="en-US" sz="2000" kern="0" dirty="0">
              <a:latin typeface="+mn-lt"/>
            </a:endParaRPr>
          </a:p>
          <a:p>
            <a:pPr marL="233363" indent="-233363" eaLnBrk="0" hangingPunct="0">
              <a:buClr>
                <a:srgbClr val="B0B1B3"/>
              </a:buClr>
              <a:buFont typeface="Arial" pitchFamily="34" charset="0"/>
              <a:buChar char="•"/>
              <a:defRPr/>
            </a:pPr>
            <a:r>
              <a:rPr lang="en-US" sz="2000" kern="0" dirty="0">
                <a:solidFill>
                  <a:srgbClr val="EFF7FF"/>
                </a:solidFill>
                <a:latin typeface="+mn-lt"/>
              </a:rPr>
              <a:t>Nuclear/Radiological Incident</a:t>
            </a:r>
          </a:p>
          <a:p>
            <a:pPr marL="233363" indent="-233363" eaLnBrk="0" hangingPunct="0">
              <a:buClr>
                <a:srgbClr val="B0B1B3"/>
              </a:buClr>
              <a:buFont typeface="Arial" pitchFamily="34" charset="0"/>
              <a:buChar char="•"/>
              <a:defRPr/>
            </a:pPr>
            <a:r>
              <a:rPr lang="en-US" sz="2000" kern="0" dirty="0">
                <a:solidFill>
                  <a:srgbClr val="EFF7FF"/>
                </a:solidFill>
                <a:latin typeface="+mn-lt"/>
              </a:rPr>
              <a:t>Terrorism Incident Law Enforcement and Investigation</a:t>
            </a:r>
          </a:p>
          <a:p>
            <a:pPr marL="233363" indent="-233363" eaLnBrk="0" hangingPunct="0">
              <a:buClr>
                <a:srgbClr val="B0B1B3"/>
              </a:buClr>
              <a:buFont typeface="Arial" pitchFamily="34" charset="0"/>
              <a:buChar char="•"/>
              <a:defRPr/>
            </a:pPr>
            <a:endParaRPr lang="en-US" sz="2000" kern="0" dirty="0">
              <a:solidFill>
                <a:srgbClr val="EFF7FF"/>
              </a:solidFill>
              <a:latin typeface="+mn-lt"/>
            </a:endParaRPr>
          </a:p>
        </p:txBody>
      </p:sp>
      <p:sp>
        <p:nvSpPr>
          <p:cNvPr id="7" name="Title 1"/>
          <p:cNvSpPr txBox="1">
            <a:spLocks/>
          </p:cNvSpPr>
          <p:nvPr/>
        </p:nvSpPr>
        <p:spPr bwMode="auto">
          <a:xfrm>
            <a:off x="4800600" y="0"/>
            <a:ext cx="3659188" cy="1050925"/>
          </a:xfrm>
          <a:prstGeom prst="rect">
            <a:avLst/>
          </a:prstGeom>
          <a:noFill/>
          <a:ln w="9525">
            <a:noFill/>
            <a:miter lim="800000"/>
            <a:headEnd/>
            <a:tailEnd/>
          </a:ln>
        </p:spPr>
        <p:txBody>
          <a:bodyPr anchor="b"/>
          <a:lstStyle/>
          <a:p>
            <a:pPr eaLnBrk="0" hangingPunct="0">
              <a:defRPr/>
            </a:pPr>
            <a:r>
              <a:rPr lang="en-US" sz="3600" kern="0" dirty="0">
                <a:solidFill>
                  <a:srgbClr val="EFF7FF"/>
                </a:solidFill>
                <a:latin typeface="+mj-lt"/>
                <a:ea typeface="+mj-ea"/>
                <a:cs typeface="+mj-cs"/>
              </a:rPr>
              <a:t>Incident Annexes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9144000" cy="1050925"/>
          </a:xfrm>
        </p:spPr>
        <p:txBody>
          <a:bodyPr/>
          <a:lstStyle/>
          <a:p>
            <a:r>
              <a:rPr lang="en-US" sz="3600" i="1" smtClean="0">
                <a:solidFill>
                  <a:schemeClr val="tx1"/>
                </a:solidFill>
              </a:rPr>
              <a:t>Stakeholder Responsibilities</a:t>
            </a:r>
          </a:p>
        </p:txBody>
      </p:sp>
      <p:sp>
        <p:nvSpPr>
          <p:cNvPr id="25603" name="Rectangle 3"/>
          <p:cNvSpPr>
            <a:spLocks noGrp="1" noChangeArrowheads="1"/>
          </p:cNvSpPr>
          <p:nvPr>
            <p:ph type="body" idx="1"/>
          </p:nvPr>
        </p:nvSpPr>
        <p:spPr bwMode="auto">
          <a:xfrm>
            <a:off x="381000" y="1295400"/>
            <a:ext cx="6324600" cy="4876800"/>
          </a:xfrm>
          <a:noFill/>
          <a:ln>
            <a:miter lim="800000"/>
            <a:headEnd/>
            <a:tailEnd/>
          </a:ln>
        </p:spPr>
        <p:txBody>
          <a:bodyPr vert="horz" wrap="square" lIns="91440" tIns="45720" rIns="91440" bIns="45720" numCol="1" anchor="t" anchorCtr="0" compatLnSpc="1">
            <a:prstTxWarp prst="textNoShape">
              <a:avLst/>
            </a:prstTxWarp>
          </a:bodyPr>
          <a:lstStyle/>
          <a:p>
            <a:pPr marL="234950" indent="-234950">
              <a:buClr>
                <a:schemeClr val="tx1"/>
              </a:buClr>
              <a:buFont typeface="Arial" charset="0"/>
              <a:buChar char="•"/>
            </a:pPr>
            <a:r>
              <a:rPr lang="en-US" sz="1800" b="1" u="sng" dirty="0" smtClean="0">
                <a:solidFill>
                  <a:srgbClr val="FFC000"/>
                </a:solidFill>
              </a:rPr>
              <a:t>Individuals and Households</a:t>
            </a:r>
            <a:r>
              <a:rPr lang="en-US" sz="1800" b="1" dirty="0" smtClean="0">
                <a:solidFill>
                  <a:srgbClr val="FFC000"/>
                </a:solidFill>
              </a:rPr>
              <a:t>:  </a:t>
            </a:r>
            <a:r>
              <a:rPr lang="en-US" sz="1800" dirty="0" smtClean="0">
                <a:solidFill>
                  <a:srgbClr val="FFC000"/>
                </a:solidFill>
              </a:rPr>
              <a:t>Though not formally part of emergency operations, individuals and households play an important role in the overall emergency management strategy.  They can contribute by reducing hazards in and around their homes, preparing emergency supply kits and household emergency plans, and monitoring emergency communications </a:t>
            </a:r>
            <a:r>
              <a:rPr lang="en-US" sz="1800" dirty="0" smtClean="0">
                <a:solidFill>
                  <a:srgbClr val="FFC000"/>
                </a:solidFill>
              </a:rPr>
              <a:t>carefully.</a:t>
            </a:r>
            <a:endParaRPr lang="en-US" sz="1800" dirty="0" smtClean="0">
              <a:solidFill>
                <a:srgbClr val="FFC000"/>
              </a:solidFill>
            </a:endParaRPr>
          </a:p>
          <a:p>
            <a:pPr marL="234950" indent="-234950">
              <a:buClr>
                <a:schemeClr val="tx1"/>
              </a:buClr>
              <a:buFont typeface="Arial" charset="0"/>
              <a:buChar char="•"/>
            </a:pPr>
            <a:r>
              <a:rPr lang="en-US" sz="1800" b="1" u="sng" dirty="0" smtClean="0">
                <a:solidFill>
                  <a:schemeClr val="tx1"/>
                </a:solidFill>
              </a:rPr>
              <a:t>Local Government</a:t>
            </a:r>
            <a:r>
              <a:rPr lang="en-US" sz="1800" b="1" dirty="0" smtClean="0">
                <a:solidFill>
                  <a:schemeClr val="tx1"/>
                </a:solidFill>
              </a:rPr>
              <a:t>: </a:t>
            </a:r>
            <a:r>
              <a:rPr lang="en-US" sz="1800" dirty="0" smtClean="0">
                <a:solidFill>
                  <a:schemeClr val="tx1"/>
                </a:solidFill>
              </a:rPr>
              <a:t> </a:t>
            </a:r>
            <a:r>
              <a:rPr lang="en-US" sz="1800" dirty="0" smtClean="0">
                <a:solidFill>
                  <a:srgbClr val="FFC000"/>
                </a:solidFill>
              </a:rPr>
              <a:t>Responsibility for responding to incidents begins at the local level with individuals and public officials in the county, city, or town affected by the incident.</a:t>
            </a:r>
            <a:r>
              <a:rPr lang="en-US" sz="1800" dirty="0" smtClean="0">
                <a:solidFill>
                  <a:schemeClr val="tx1"/>
                </a:solidFill>
              </a:rPr>
              <a:t>  Local officials are responsible for ensuring public safety and welfare of people of that jurisdiction.  The local emergency manager has the day-to-day authority and responsibility for overseeing emergency management programs and activities.</a:t>
            </a:r>
          </a:p>
        </p:txBody>
      </p:sp>
      <p:sp>
        <p:nvSpPr>
          <p:cNvPr id="25604" name="Slide Number Placeholder 3"/>
          <p:cNvSpPr>
            <a:spLocks noGrp="1"/>
          </p:cNvSpPr>
          <p:nvPr>
            <p:ph type="sldNum" sz="quarter" idx="10"/>
          </p:nvPr>
        </p:nvSpPr>
        <p:spPr>
          <a:noFill/>
        </p:spPr>
        <p:txBody>
          <a:bodyPr/>
          <a:lstStyle/>
          <a:p>
            <a:fld id="{2C10FF1B-D5D0-4854-8C3E-06EBCD980200}" type="slidenum">
              <a:rPr lang="en-US" smtClean="0"/>
              <a:pPr/>
              <a:t>24</a:t>
            </a:fld>
            <a:endParaRPr lang="en-US" smtClean="0"/>
          </a:p>
        </p:txBody>
      </p:sp>
      <p:pic>
        <p:nvPicPr>
          <p:cNvPr id="9" name="Picture 8" descr="CERT volunteer"/>
          <p:cNvPicPr>
            <a:picLocks noChangeAspect="1"/>
          </p:cNvPicPr>
          <p:nvPr/>
        </p:nvPicPr>
        <p:blipFill>
          <a:blip r:embed="rId3">
            <a:lum bright="10000"/>
          </a:blip>
          <a:srcRect l="41518" t="12674" r="26339"/>
          <a:stretch>
            <a:fillRect/>
          </a:stretch>
        </p:blipFill>
        <p:spPr>
          <a:xfrm>
            <a:off x="6858000" y="807526"/>
            <a:ext cx="1447800" cy="2625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Police and fire officials"/>
          <p:cNvPicPr>
            <a:picLocks noChangeAspect="1"/>
          </p:cNvPicPr>
          <p:nvPr/>
        </p:nvPicPr>
        <p:blipFill>
          <a:blip r:embed="rId4">
            <a:lum bright="10000"/>
          </a:blip>
          <a:srcRect l="34000" t="19778" r="24667"/>
          <a:stretch>
            <a:fillRect/>
          </a:stretch>
        </p:blipFill>
        <p:spPr>
          <a:xfrm>
            <a:off x="7348726" y="3834962"/>
            <a:ext cx="1524633" cy="2219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0"/>
            <a:ext cx="9144000" cy="1050925"/>
          </a:xfrm>
        </p:spPr>
        <p:txBody>
          <a:bodyPr/>
          <a:lstStyle/>
          <a:p>
            <a:r>
              <a:rPr lang="en-US" sz="3600" i="1" smtClean="0">
                <a:solidFill>
                  <a:schemeClr val="tx1"/>
                </a:solidFill>
              </a:rPr>
              <a:t>Stakeholder Responsibilities</a:t>
            </a:r>
          </a:p>
        </p:txBody>
      </p:sp>
      <p:sp>
        <p:nvSpPr>
          <p:cNvPr id="26627" name="Rectangle 3"/>
          <p:cNvSpPr>
            <a:spLocks noGrp="1" noChangeArrowheads="1"/>
          </p:cNvSpPr>
          <p:nvPr>
            <p:ph type="body" idx="1"/>
          </p:nvPr>
        </p:nvSpPr>
        <p:spPr bwMode="auto">
          <a:xfrm>
            <a:off x="304800" y="1295400"/>
            <a:ext cx="5440362" cy="4724400"/>
          </a:xfrm>
          <a:noFill/>
          <a:ln>
            <a:miter lim="800000"/>
            <a:headEnd/>
            <a:tailEnd/>
          </a:ln>
        </p:spPr>
        <p:txBody>
          <a:bodyPr vert="horz" wrap="square" lIns="91440" tIns="45720" rIns="91440" bIns="45720" numCol="1" anchor="t" anchorCtr="0" compatLnSpc="1">
            <a:prstTxWarp prst="textNoShape">
              <a:avLst/>
            </a:prstTxWarp>
          </a:bodyPr>
          <a:lstStyle/>
          <a:p>
            <a:pPr marL="284163" indent="-284163">
              <a:buClr>
                <a:schemeClr val="tx1"/>
              </a:buClr>
              <a:buFont typeface="Arial" charset="0"/>
              <a:buChar char="•"/>
            </a:pPr>
            <a:r>
              <a:rPr lang="en-US" sz="1600" b="1" u="sng" dirty="0" smtClean="0">
                <a:solidFill>
                  <a:schemeClr val="tx1"/>
                </a:solidFill>
              </a:rPr>
              <a:t>States and Tribal Governments</a:t>
            </a:r>
            <a:r>
              <a:rPr lang="en-US" sz="1600" b="1" dirty="0" smtClean="0">
                <a:solidFill>
                  <a:schemeClr val="tx1"/>
                </a:solidFill>
              </a:rPr>
              <a:t>: </a:t>
            </a:r>
            <a:r>
              <a:rPr lang="en-US" sz="1600" dirty="0" smtClean="0">
                <a:solidFill>
                  <a:schemeClr val="tx1"/>
                </a:solidFill>
              </a:rPr>
              <a:t> A primary role of State government is to supplement and facilitate local efforts before, during, and after incidents.  Governors, State homeland security advisors, State emergency management directors, and tribal leaders have key roles and responsibilities for incident management.  </a:t>
            </a:r>
          </a:p>
          <a:p>
            <a:pPr marL="284163" indent="-284163">
              <a:buClr>
                <a:schemeClr val="tx1"/>
              </a:buClr>
              <a:buFont typeface="Arial" charset="0"/>
              <a:buChar char="•"/>
            </a:pPr>
            <a:r>
              <a:rPr lang="en-US" sz="1600" b="1" u="sng" dirty="0" smtClean="0">
                <a:solidFill>
                  <a:schemeClr val="tx1"/>
                </a:solidFill>
              </a:rPr>
              <a:t>Private Sector</a:t>
            </a:r>
            <a:r>
              <a:rPr lang="en-US" sz="1600" b="1" dirty="0" smtClean="0">
                <a:solidFill>
                  <a:schemeClr val="tx1"/>
                </a:solidFill>
              </a:rPr>
              <a:t>: </a:t>
            </a:r>
            <a:r>
              <a:rPr lang="en-US" sz="1600" dirty="0" smtClean="0">
                <a:solidFill>
                  <a:schemeClr val="tx1"/>
                </a:solidFill>
              </a:rPr>
              <a:t> In many facets of an incident, the government works with private sector groups as partners in emergency management.  Many private sector organizations operate and maintain major portions of the critical infrastructure. </a:t>
            </a:r>
          </a:p>
          <a:p>
            <a:pPr marL="284163" indent="-284163">
              <a:buClr>
                <a:schemeClr val="tx1"/>
              </a:buClr>
              <a:buFont typeface="Arial" charset="0"/>
              <a:buChar char="•"/>
            </a:pPr>
            <a:r>
              <a:rPr lang="en-US" sz="1600" b="1" u="sng" dirty="0" smtClean="0">
                <a:solidFill>
                  <a:schemeClr val="tx1"/>
                </a:solidFill>
              </a:rPr>
              <a:t>Nongovernmental Organizations</a:t>
            </a:r>
            <a:r>
              <a:rPr lang="en-US" sz="1600" b="1" dirty="0" smtClean="0">
                <a:solidFill>
                  <a:schemeClr val="tx1"/>
                </a:solidFill>
              </a:rPr>
              <a:t>: </a:t>
            </a:r>
            <a:r>
              <a:rPr lang="en-US" sz="1600" dirty="0" smtClean="0">
                <a:solidFill>
                  <a:schemeClr val="tx1"/>
                </a:solidFill>
              </a:rPr>
              <a:t> NGOs play an enormous role in emergency </a:t>
            </a:r>
            <a:r>
              <a:rPr lang="en-US" sz="1600" dirty="0" smtClean="0">
                <a:solidFill>
                  <a:schemeClr val="tx1"/>
                </a:solidFill>
              </a:rPr>
              <a:t>management </a:t>
            </a:r>
            <a:r>
              <a:rPr lang="en-US" sz="1600" dirty="0" smtClean="0">
                <a:solidFill>
                  <a:schemeClr val="tx1"/>
                </a:solidFill>
              </a:rPr>
              <a:t>before, during and after an incident.  For example, NGOs provide sheltering, emergency food supplies, counseling, and other vital services to support response and promote the recovery of disaster victims.</a:t>
            </a:r>
          </a:p>
        </p:txBody>
      </p:sp>
      <p:sp>
        <p:nvSpPr>
          <p:cNvPr id="26628" name="Slide Number Placeholder 3"/>
          <p:cNvSpPr>
            <a:spLocks noGrp="1"/>
          </p:cNvSpPr>
          <p:nvPr>
            <p:ph type="sldNum" sz="quarter" idx="10"/>
          </p:nvPr>
        </p:nvSpPr>
        <p:spPr>
          <a:noFill/>
        </p:spPr>
        <p:txBody>
          <a:bodyPr/>
          <a:lstStyle/>
          <a:p>
            <a:fld id="{C40D2B48-2F2A-40E7-98D6-7B52E8AAA1A9}" type="slidenum">
              <a:rPr lang="en-US" smtClean="0"/>
              <a:pPr/>
              <a:t>25</a:t>
            </a:fld>
            <a:endParaRPr lang="en-US" smtClean="0"/>
          </a:p>
        </p:txBody>
      </p:sp>
      <p:pic>
        <p:nvPicPr>
          <p:cNvPr id="26629" name="Picture 9" descr="Photo montage showing a State emergency operations center, utility repairs, emergency medical service treatment, and an American Red Cross volunteer."/>
          <p:cNvPicPr>
            <a:picLocks noChangeAspect="1" noChangeArrowheads="1"/>
          </p:cNvPicPr>
          <p:nvPr/>
        </p:nvPicPr>
        <p:blipFill>
          <a:blip r:embed="rId3"/>
          <a:srcRect/>
          <a:stretch>
            <a:fillRect/>
          </a:stretch>
        </p:blipFill>
        <p:spPr bwMode="auto">
          <a:xfrm>
            <a:off x="5745162" y="1432719"/>
            <a:ext cx="3322638" cy="4449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0"/>
            <a:ext cx="9144000" cy="1050925"/>
          </a:xfrm>
        </p:spPr>
        <p:txBody>
          <a:bodyPr/>
          <a:lstStyle/>
          <a:p>
            <a:r>
              <a:rPr lang="en-US" sz="3400" i="1" smtClean="0">
                <a:solidFill>
                  <a:schemeClr val="tx1"/>
                </a:solidFill>
              </a:rPr>
              <a:t>Federal Department &amp; Agency Responsibilities</a:t>
            </a:r>
          </a:p>
        </p:txBody>
      </p:sp>
      <p:sp>
        <p:nvSpPr>
          <p:cNvPr id="27651" name="Rectangle 3"/>
          <p:cNvSpPr>
            <a:spLocks noGrp="1" noChangeArrowheads="1"/>
          </p:cNvSpPr>
          <p:nvPr>
            <p:ph type="body" idx="1"/>
          </p:nvPr>
        </p:nvSpPr>
        <p:spPr bwMode="auto">
          <a:xfrm>
            <a:off x="533400" y="1371600"/>
            <a:ext cx="5867400" cy="4525963"/>
          </a:xfrm>
          <a:noFill/>
          <a:ln>
            <a:miter lim="800000"/>
            <a:headEnd/>
            <a:tailEnd/>
          </a:ln>
        </p:spPr>
        <p:txBody>
          <a:bodyPr vert="horz" wrap="square" lIns="91440" tIns="45720" rIns="91440" bIns="45720" numCol="1" anchor="t" anchorCtr="0" compatLnSpc="1">
            <a:prstTxWarp prst="textNoShape">
              <a:avLst/>
            </a:prstTxWarp>
          </a:bodyPr>
          <a:lstStyle/>
          <a:p>
            <a:pPr marL="284163" indent="-284163">
              <a:buClr>
                <a:schemeClr val="tx1"/>
              </a:buClr>
              <a:buFont typeface="Arial" charset="0"/>
              <a:buChar char="•"/>
            </a:pPr>
            <a:r>
              <a:rPr lang="en-US" sz="1800" dirty="0" smtClean="0">
                <a:solidFill>
                  <a:schemeClr val="tx1"/>
                </a:solidFill>
              </a:rPr>
              <a:t>Understand Key Framework Concepts</a:t>
            </a:r>
          </a:p>
          <a:p>
            <a:pPr marL="741363" lvl="1" indent="-169863">
              <a:buClr>
                <a:schemeClr val="tx1"/>
              </a:buClr>
              <a:buFont typeface="Arial" charset="0"/>
              <a:buChar char="•"/>
            </a:pPr>
            <a:r>
              <a:rPr lang="en-US" sz="1400" dirty="0" smtClean="0">
                <a:solidFill>
                  <a:schemeClr val="tx1"/>
                </a:solidFill>
              </a:rPr>
              <a:t>Structure, organization, roles and responsibilities </a:t>
            </a:r>
          </a:p>
          <a:p>
            <a:pPr marL="284163" indent="-284163">
              <a:buClr>
                <a:schemeClr val="tx1"/>
              </a:buClr>
              <a:buFont typeface="Arial" charset="0"/>
              <a:buChar char="•"/>
            </a:pPr>
            <a:r>
              <a:rPr lang="en-US" sz="1800" dirty="0" smtClean="0">
                <a:solidFill>
                  <a:schemeClr val="tx1"/>
                </a:solidFill>
              </a:rPr>
              <a:t>Attain High Level of Preparedness</a:t>
            </a:r>
          </a:p>
          <a:p>
            <a:pPr marL="741363" lvl="1" indent="-169863">
              <a:buClr>
                <a:schemeClr val="tx1"/>
              </a:buClr>
              <a:buFont typeface="Arial" charset="0"/>
              <a:buChar char="•"/>
            </a:pPr>
            <a:r>
              <a:rPr lang="en-US" sz="1400" dirty="0" smtClean="0">
                <a:solidFill>
                  <a:schemeClr val="tx1"/>
                </a:solidFill>
              </a:rPr>
              <a:t>Plan </a:t>
            </a:r>
          </a:p>
          <a:p>
            <a:pPr marL="741363" lvl="1" indent="-169863">
              <a:buClr>
                <a:schemeClr val="tx1"/>
              </a:buClr>
              <a:buFont typeface="Arial" charset="0"/>
              <a:buChar char="•"/>
            </a:pPr>
            <a:r>
              <a:rPr lang="en-US" sz="1400" dirty="0" smtClean="0">
                <a:solidFill>
                  <a:schemeClr val="tx1"/>
                </a:solidFill>
              </a:rPr>
              <a:t>Organize</a:t>
            </a:r>
          </a:p>
          <a:p>
            <a:pPr marL="741363" lvl="1" indent="-169863">
              <a:buClr>
                <a:schemeClr val="tx1"/>
              </a:buClr>
              <a:buFont typeface="Arial" charset="0"/>
              <a:buChar char="•"/>
            </a:pPr>
            <a:r>
              <a:rPr lang="en-US" sz="1400" dirty="0" smtClean="0">
                <a:solidFill>
                  <a:schemeClr val="tx1"/>
                </a:solidFill>
              </a:rPr>
              <a:t>Equip and Train</a:t>
            </a:r>
          </a:p>
          <a:p>
            <a:pPr marL="741363" lvl="1" indent="-169863">
              <a:buClr>
                <a:schemeClr val="tx1"/>
              </a:buClr>
              <a:buFont typeface="Arial" charset="0"/>
              <a:buChar char="•"/>
            </a:pPr>
            <a:r>
              <a:rPr lang="en-US" sz="1400" dirty="0" smtClean="0">
                <a:solidFill>
                  <a:schemeClr val="tx1"/>
                </a:solidFill>
              </a:rPr>
              <a:t>Exercise</a:t>
            </a:r>
          </a:p>
          <a:p>
            <a:pPr marL="741363" lvl="1" indent="-169863">
              <a:buClr>
                <a:schemeClr val="tx1"/>
              </a:buClr>
              <a:buFont typeface="Arial" charset="0"/>
              <a:buChar char="•"/>
            </a:pPr>
            <a:r>
              <a:rPr lang="en-US" sz="1400" dirty="0" smtClean="0">
                <a:solidFill>
                  <a:schemeClr val="tx1"/>
                </a:solidFill>
              </a:rPr>
              <a:t>Evaluate/Improve</a:t>
            </a:r>
          </a:p>
          <a:p>
            <a:pPr marL="741363" lvl="1" indent="-169863">
              <a:buClr>
                <a:schemeClr val="tx1"/>
              </a:buClr>
              <a:buFont typeface="Arial" charset="0"/>
              <a:buChar char="•"/>
            </a:pPr>
            <a:r>
              <a:rPr lang="en-US" sz="1400" dirty="0" smtClean="0">
                <a:solidFill>
                  <a:schemeClr val="tx1"/>
                </a:solidFill>
              </a:rPr>
              <a:t>Build Capabilities</a:t>
            </a:r>
          </a:p>
          <a:p>
            <a:pPr marL="284163" indent="-284163">
              <a:buClr>
                <a:schemeClr val="tx1"/>
              </a:buClr>
              <a:buFont typeface="Arial" charset="0"/>
              <a:buChar char="•"/>
            </a:pPr>
            <a:r>
              <a:rPr lang="en-US" sz="1800" dirty="0" smtClean="0">
                <a:solidFill>
                  <a:schemeClr val="tx1"/>
                </a:solidFill>
              </a:rPr>
              <a:t>Execute an Effective Response </a:t>
            </a:r>
          </a:p>
          <a:p>
            <a:pPr marL="741363" lvl="1" indent="-169863">
              <a:buClr>
                <a:schemeClr val="tx1"/>
              </a:buClr>
              <a:buFont typeface="Arial" charset="0"/>
              <a:buChar char="•"/>
            </a:pPr>
            <a:r>
              <a:rPr lang="en-US" sz="1400" dirty="0" smtClean="0">
                <a:solidFill>
                  <a:schemeClr val="tx1"/>
                </a:solidFill>
              </a:rPr>
              <a:t>Gain and maintain situational awareness</a:t>
            </a:r>
          </a:p>
          <a:p>
            <a:pPr marL="741363" lvl="1" indent="-169863">
              <a:buClr>
                <a:schemeClr val="tx1"/>
              </a:buClr>
              <a:buFont typeface="Arial" charset="0"/>
              <a:buChar char="•"/>
            </a:pPr>
            <a:r>
              <a:rPr lang="en-US" sz="1400" dirty="0" smtClean="0">
                <a:solidFill>
                  <a:schemeClr val="tx1"/>
                </a:solidFill>
              </a:rPr>
              <a:t>Activate and deploy resources and capabilities </a:t>
            </a:r>
          </a:p>
          <a:p>
            <a:pPr marL="741363" lvl="1" indent="-169863">
              <a:buClr>
                <a:schemeClr val="tx1"/>
              </a:buClr>
              <a:buFont typeface="Arial" charset="0"/>
              <a:buChar char="•"/>
            </a:pPr>
            <a:r>
              <a:rPr lang="en-US" sz="1400" dirty="0" smtClean="0">
                <a:solidFill>
                  <a:schemeClr val="tx1"/>
                </a:solidFill>
              </a:rPr>
              <a:t>Coordinate response actions</a:t>
            </a:r>
          </a:p>
          <a:p>
            <a:pPr marL="741363" lvl="1" indent="-169863">
              <a:buClr>
                <a:schemeClr val="tx1"/>
              </a:buClr>
              <a:buFont typeface="Arial" charset="0"/>
              <a:buChar char="•"/>
            </a:pPr>
            <a:r>
              <a:rPr lang="en-US" sz="1400" dirty="0" smtClean="0">
                <a:solidFill>
                  <a:schemeClr val="tx1"/>
                </a:solidFill>
              </a:rPr>
              <a:t>Demobilize</a:t>
            </a:r>
          </a:p>
        </p:txBody>
      </p:sp>
      <p:sp>
        <p:nvSpPr>
          <p:cNvPr id="27652" name="Text Box 4"/>
          <p:cNvSpPr txBox="1">
            <a:spLocks noChangeArrowheads="1"/>
          </p:cNvSpPr>
          <p:nvPr/>
        </p:nvSpPr>
        <p:spPr bwMode="auto">
          <a:xfrm>
            <a:off x="5486400" y="2514600"/>
            <a:ext cx="3581400" cy="2431435"/>
          </a:xfrm>
          <a:prstGeom prst="rect">
            <a:avLst/>
          </a:prstGeom>
          <a:solidFill>
            <a:srgbClr val="CCECFF"/>
          </a:solidFill>
          <a:ln w="57150" cmpd="thinThick">
            <a:solidFill>
              <a:schemeClr val="tx1"/>
            </a:solidFill>
            <a:miter lim="800000"/>
            <a:headEnd/>
            <a:tailEnd/>
          </a:ln>
        </p:spPr>
        <p:txBody>
          <a:bodyPr wrap="square">
            <a:spAutoFit/>
          </a:bodyPr>
          <a:lstStyle/>
          <a:p>
            <a:pPr eaLnBrk="0" hangingPunct="0">
              <a:spcBef>
                <a:spcPct val="50000"/>
              </a:spcBef>
            </a:pPr>
            <a:r>
              <a:rPr lang="en-US" sz="1600" b="1" i="1" dirty="0">
                <a:solidFill>
                  <a:schemeClr val="accent2"/>
                </a:solidFill>
                <a:latin typeface="Times New Roman" pitchFamily="18" charset="0"/>
              </a:rPr>
              <a:t>“The effectiveness of our efforts will be determined by the people who fulfill key roles and how they carry out their responsibilities, including their commitment to develop plans and partnerships, conduct joint training and exercises, and achieve shared goals.”</a:t>
            </a:r>
          </a:p>
          <a:p>
            <a:pPr eaLnBrk="0" hangingPunct="0">
              <a:spcBef>
                <a:spcPct val="50000"/>
              </a:spcBef>
            </a:pPr>
            <a:r>
              <a:rPr lang="en-US" sz="1600" b="1" dirty="0">
                <a:solidFill>
                  <a:schemeClr val="accent2"/>
                </a:solidFill>
                <a:latin typeface="Times New Roman" pitchFamily="18" charset="0"/>
              </a:rPr>
              <a:t>National Strategy for Homeland Security</a:t>
            </a:r>
          </a:p>
        </p:txBody>
      </p:sp>
      <p:sp>
        <p:nvSpPr>
          <p:cNvPr id="27653" name="Slide Number Placeholder 4"/>
          <p:cNvSpPr>
            <a:spLocks noGrp="1"/>
          </p:cNvSpPr>
          <p:nvPr>
            <p:ph type="sldNum" sz="quarter" idx="10"/>
          </p:nvPr>
        </p:nvSpPr>
        <p:spPr>
          <a:noFill/>
        </p:spPr>
        <p:txBody>
          <a:bodyPr/>
          <a:lstStyle/>
          <a:p>
            <a:fld id="{8B5C31EA-D17F-4D61-AF08-A38BC06481D5}"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0"/>
          </p:nvPr>
        </p:nvSpPr>
        <p:spPr>
          <a:noFill/>
        </p:spPr>
        <p:txBody>
          <a:bodyPr/>
          <a:lstStyle/>
          <a:p>
            <a:fld id="{673F1F71-6592-4B54-BAF7-F5457A67C12A}" type="slidenum">
              <a:rPr lang="en-US" smtClean="0"/>
              <a:pPr/>
              <a:t>27</a:t>
            </a:fld>
            <a:endParaRPr lang="en-US" smtClean="0"/>
          </a:p>
        </p:txBody>
      </p:sp>
      <p:pic>
        <p:nvPicPr>
          <p:cNvPr id="2" name="Picture 1"/>
          <p:cNvPicPr>
            <a:picLocks noChangeAspect="1"/>
          </p:cNvPicPr>
          <p:nvPr/>
        </p:nvPicPr>
        <p:blipFill>
          <a:blip r:embed="rId3"/>
          <a:stretch>
            <a:fillRect/>
          </a:stretch>
        </p:blipFill>
        <p:spPr>
          <a:xfrm>
            <a:off x="157162" y="0"/>
            <a:ext cx="8829675" cy="5610225"/>
          </a:xfrm>
          <a:prstGeom prst="rect">
            <a:avLst/>
          </a:prstGeom>
        </p:spPr>
      </p:pic>
      <p:sp>
        <p:nvSpPr>
          <p:cNvPr id="3" name="Rectangle 2"/>
          <p:cNvSpPr/>
          <p:nvPr/>
        </p:nvSpPr>
        <p:spPr>
          <a:xfrm>
            <a:off x="1752600" y="5943600"/>
            <a:ext cx="6096000" cy="369332"/>
          </a:xfrm>
          <a:prstGeom prst="rect">
            <a:avLst/>
          </a:prstGeom>
        </p:spPr>
        <p:txBody>
          <a:bodyPr wrap="square">
            <a:spAutoFit/>
          </a:bodyPr>
          <a:lstStyle/>
          <a:p>
            <a:r>
              <a:rPr lang="en-US" sz="1800" dirty="0"/>
              <a:t>http://www.phe.gov/preparedness/Pages/default.aspx</a:t>
            </a:r>
          </a:p>
        </p:txBody>
      </p:sp>
    </p:spTree>
    <p:extLst>
      <p:ext uri="{BB962C8B-B14F-4D97-AF65-F5344CB8AC3E}">
        <p14:creationId xmlns:p14="http://schemas.microsoft.com/office/powerpoint/2010/main" val="1971889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0"/>
          </p:nvPr>
        </p:nvSpPr>
        <p:spPr>
          <a:noFill/>
        </p:spPr>
        <p:txBody>
          <a:bodyPr/>
          <a:lstStyle/>
          <a:p>
            <a:fld id="{673F1F71-6592-4B54-BAF7-F5457A67C12A}" type="slidenum">
              <a:rPr lang="en-US" smtClean="0"/>
              <a:pPr/>
              <a:t>28</a:t>
            </a:fld>
            <a:endParaRPr lang="en-US" smtClean="0"/>
          </a:p>
        </p:txBody>
      </p:sp>
      <p:pic>
        <p:nvPicPr>
          <p:cNvPr id="2" name="Picture 1"/>
          <p:cNvPicPr>
            <a:picLocks noChangeAspect="1"/>
          </p:cNvPicPr>
          <p:nvPr/>
        </p:nvPicPr>
        <p:blipFill>
          <a:blip r:embed="rId3"/>
          <a:stretch>
            <a:fillRect/>
          </a:stretch>
        </p:blipFill>
        <p:spPr>
          <a:xfrm>
            <a:off x="415263" y="762000"/>
            <a:ext cx="8423937" cy="3986212"/>
          </a:xfrm>
          <a:prstGeom prst="rect">
            <a:avLst/>
          </a:prstGeom>
        </p:spPr>
      </p:pic>
    </p:spTree>
    <p:extLst>
      <p:ext uri="{BB962C8B-B14F-4D97-AF65-F5344CB8AC3E}">
        <p14:creationId xmlns:p14="http://schemas.microsoft.com/office/powerpoint/2010/main" val="650588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0"/>
          </p:nvPr>
        </p:nvSpPr>
        <p:spPr>
          <a:noFill/>
        </p:spPr>
        <p:txBody>
          <a:bodyPr/>
          <a:lstStyle/>
          <a:p>
            <a:fld id="{673F1F71-6592-4B54-BAF7-F5457A67C12A}" type="slidenum">
              <a:rPr lang="en-US" smtClean="0"/>
              <a:pPr/>
              <a:t>29</a:t>
            </a:fld>
            <a:endParaRPr lang="en-US" smtClean="0"/>
          </a:p>
        </p:txBody>
      </p:sp>
      <p:pic>
        <p:nvPicPr>
          <p:cNvPr id="2" name="Picture 1"/>
          <p:cNvPicPr>
            <a:picLocks noChangeAspect="1"/>
          </p:cNvPicPr>
          <p:nvPr/>
        </p:nvPicPr>
        <p:blipFill>
          <a:blip r:embed="rId3"/>
          <a:stretch>
            <a:fillRect/>
          </a:stretch>
        </p:blipFill>
        <p:spPr>
          <a:xfrm>
            <a:off x="304800" y="381000"/>
            <a:ext cx="8608337" cy="5334000"/>
          </a:xfrm>
          <a:prstGeom prst="rect">
            <a:avLst/>
          </a:prstGeom>
        </p:spPr>
      </p:pic>
    </p:spTree>
    <p:extLst>
      <p:ext uri="{BB962C8B-B14F-4D97-AF65-F5344CB8AC3E}">
        <p14:creationId xmlns:p14="http://schemas.microsoft.com/office/powerpoint/2010/main" val="199501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5913" y="381000"/>
            <a:ext cx="8523287" cy="669925"/>
          </a:xfrm>
        </p:spPr>
        <p:txBody>
          <a:bodyPr/>
          <a:lstStyle/>
          <a:p>
            <a:r>
              <a:rPr lang="en-US" sz="3600" i="1" dirty="0" smtClean="0"/>
              <a:t>The National Planning Frameworks…</a:t>
            </a:r>
            <a:endParaRPr lang="en-US" sz="3600" i="1"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3</a:t>
            </a:fld>
            <a:endParaRPr lang="en-US" smtClean="0"/>
          </a:p>
        </p:txBody>
      </p:sp>
      <p:sp>
        <p:nvSpPr>
          <p:cNvPr id="23556" name="Rectangle 3"/>
          <p:cNvSpPr>
            <a:spLocks noGrp="1" noChangeArrowheads="1"/>
          </p:cNvSpPr>
          <p:nvPr>
            <p:ph idx="1"/>
          </p:nvPr>
        </p:nvSpPr>
        <p:spPr bwMode="auto">
          <a:xfrm>
            <a:off x="457200" y="1371600"/>
            <a:ext cx="8229600" cy="44196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ts val="100"/>
              </a:spcBef>
              <a:buNone/>
            </a:pPr>
            <a:r>
              <a:rPr lang="en-US" sz="2800" dirty="0"/>
              <a:t>d</a:t>
            </a:r>
            <a:r>
              <a:rPr lang="en-US" sz="2800" dirty="0" smtClean="0"/>
              <a:t>escribe how the whole community works together to achieve the National Preparedness Goal:</a:t>
            </a:r>
          </a:p>
          <a:p>
            <a:pPr marL="0" indent="0">
              <a:spcBef>
                <a:spcPts val="100"/>
              </a:spcBef>
              <a:buNone/>
            </a:pPr>
            <a:endParaRPr lang="en-US" sz="2800" dirty="0"/>
          </a:p>
          <a:p>
            <a:pPr marL="338137" lvl="1" indent="0">
              <a:spcBef>
                <a:spcPts val="100"/>
              </a:spcBef>
              <a:buNone/>
            </a:pPr>
            <a:r>
              <a:rPr lang="en-US" sz="2800" dirty="0">
                <a:solidFill>
                  <a:srgbClr val="FFC000"/>
                </a:solidFill>
              </a:rPr>
              <a:t>A secure and resilient nation with the capabilities required across the whole community to prevent, protect against, mitigate, respond to, and recover from the threats and hazards that pose the greatest risk</a:t>
            </a:r>
            <a:r>
              <a:rPr lang="en-US" sz="2800" dirty="0" smtClean="0">
                <a:solidFill>
                  <a:srgbClr val="FFC000"/>
                </a:solidFill>
              </a:rPr>
              <a:t>.</a:t>
            </a:r>
            <a:endParaRPr lang="en-US" sz="2800" dirty="0">
              <a:solidFill>
                <a:srgbClr val="FFC000"/>
              </a:solidFill>
            </a:endParaRPr>
          </a:p>
          <a:p>
            <a:pPr marL="0" indent="0">
              <a:spcBef>
                <a:spcPts val="100"/>
              </a:spcBef>
              <a:buNone/>
            </a:pPr>
            <a:endParaRPr lang="en-US" sz="3300" dirty="0" smtClean="0">
              <a:solidFill>
                <a:srgbClr val="FFC000"/>
              </a:solidFill>
            </a:endParaRPr>
          </a:p>
          <a:p>
            <a:pPr marL="0" indent="0">
              <a:spcBef>
                <a:spcPts val="100"/>
              </a:spcBef>
              <a:buNone/>
            </a:pPr>
            <a:r>
              <a:rPr lang="en-US" sz="2400" dirty="0">
                <a:solidFill>
                  <a:schemeClr val="tx1"/>
                </a:solidFill>
              </a:rPr>
              <a:t>(http://</a:t>
            </a:r>
            <a:r>
              <a:rPr lang="en-US" sz="2400" dirty="0" smtClean="0">
                <a:solidFill>
                  <a:schemeClr val="tx1"/>
                </a:solidFill>
              </a:rPr>
              <a:t>www.fema.gov/national-planning-frameworks)</a:t>
            </a:r>
            <a:endParaRPr lang="en-US" sz="2400" dirty="0">
              <a:solidFill>
                <a:schemeClr val="tx1"/>
              </a:solidFill>
            </a:endParaRPr>
          </a:p>
        </p:txBody>
      </p:sp>
    </p:spTree>
    <p:extLst>
      <p:ext uri="{BB962C8B-B14F-4D97-AF65-F5344CB8AC3E}">
        <p14:creationId xmlns:p14="http://schemas.microsoft.com/office/powerpoint/2010/main" val="1316620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0"/>
          </p:nvPr>
        </p:nvSpPr>
        <p:spPr>
          <a:noFill/>
        </p:spPr>
        <p:txBody>
          <a:bodyPr/>
          <a:lstStyle/>
          <a:p>
            <a:fld id="{673F1F71-6592-4B54-BAF7-F5457A67C12A}" type="slidenum">
              <a:rPr lang="en-US" smtClean="0"/>
              <a:pPr/>
              <a:t>30</a:t>
            </a:fld>
            <a:endParaRPr lang="en-US" smtClean="0"/>
          </a:p>
        </p:txBody>
      </p:sp>
      <p:pic>
        <p:nvPicPr>
          <p:cNvPr id="2" name="Picture 1"/>
          <p:cNvPicPr>
            <a:picLocks noChangeAspect="1"/>
          </p:cNvPicPr>
          <p:nvPr/>
        </p:nvPicPr>
        <p:blipFill>
          <a:blip r:embed="rId3"/>
          <a:stretch>
            <a:fillRect/>
          </a:stretch>
        </p:blipFill>
        <p:spPr>
          <a:xfrm>
            <a:off x="228600" y="381000"/>
            <a:ext cx="8686800" cy="5105400"/>
          </a:xfrm>
          <a:prstGeom prst="rect">
            <a:avLst/>
          </a:prstGeom>
        </p:spPr>
      </p:pic>
    </p:spTree>
    <p:extLst>
      <p:ext uri="{BB962C8B-B14F-4D97-AF65-F5344CB8AC3E}">
        <p14:creationId xmlns:p14="http://schemas.microsoft.com/office/powerpoint/2010/main" val="1517969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1219200"/>
            <a:ext cx="5867400" cy="1203325"/>
          </a:xfrm>
        </p:spPr>
        <p:txBody>
          <a:bodyPr/>
          <a:lstStyle/>
          <a:p>
            <a:r>
              <a:rPr lang="en-US" sz="7200" dirty="0" smtClean="0"/>
              <a:t>Questions?</a:t>
            </a:r>
            <a:endParaRPr lang="en-US" sz="7200"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31</a:t>
            </a:fld>
            <a:endParaRPr lang="en-US" smtClean="0"/>
          </a:p>
        </p:txBody>
      </p:sp>
      <p:sp>
        <p:nvSpPr>
          <p:cNvPr id="23556" name="Rectangle 3"/>
          <p:cNvSpPr>
            <a:spLocks noGrp="1" noChangeArrowheads="1"/>
          </p:cNvSpPr>
          <p:nvPr>
            <p:ph idx="1"/>
          </p:nvPr>
        </p:nvSpPr>
        <p:spPr bwMode="auto">
          <a:xfrm>
            <a:off x="609600" y="3962400"/>
            <a:ext cx="8229600" cy="18288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ts val="100"/>
              </a:spcBef>
              <a:buNone/>
            </a:pPr>
            <a:r>
              <a:rPr lang="en-US" sz="3200" dirty="0" smtClean="0"/>
              <a:t>A copy of this presentation (and many others) is available on our web site, </a:t>
            </a:r>
            <a:r>
              <a:rPr lang="en-US" sz="3200" dirty="0" smtClean="0">
                <a:hlinkClick r:id="rId3"/>
              </a:rPr>
              <a:t>http://mrcgem.com</a:t>
            </a:r>
            <a:r>
              <a:rPr lang="en-US" sz="3200" dirty="0" smtClean="0"/>
              <a:t>, at the “Reference” tab.</a:t>
            </a:r>
            <a:endParaRPr lang="en-US" sz="3200" dirty="0" smtClean="0"/>
          </a:p>
        </p:txBody>
      </p:sp>
    </p:spTree>
    <p:extLst>
      <p:ext uri="{BB962C8B-B14F-4D97-AF65-F5344CB8AC3E}">
        <p14:creationId xmlns:p14="http://schemas.microsoft.com/office/powerpoint/2010/main" val="6030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5913" y="381000"/>
            <a:ext cx="8523287" cy="669925"/>
          </a:xfrm>
        </p:spPr>
        <p:txBody>
          <a:bodyPr/>
          <a:lstStyle/>
          <a:p>
            <a:r>
              <a:rPr lang="en-US" sz="3600" i="1" dirty="0" smtClean="0"/>
              <a:t>MRC GEM’s mission is:</a:t>
            </a:r>
            <a:endParaRPr lang="en-US" sz="3600" i="1"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4</a:t>
            </a:fld>
            <a:endParaRPr lang="en-US" smtClean="0"/>
          </a:p>
        </p:txBody>
      </p:sp>
      <p:sp>
        <p:nvSpPr>
          <p:cNvPr id="23556" name="Rectangle 3"/>
          <p:cNvSpPr>
            <a:spLocks noGrp="1" noChangeArrowheads="1"/>
          </p:cNvSpPr>
          <p:nvPr>
            <p:ph idx="1"/>
          </p:nvPr>
        </p:nvSpPr>
        <p:spPr bwMode="auto">
          <a:xfrm>
            <a:off x="457200" y="1905000"/>
            <a:ext cx="8229600" cy="38862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ts val="100"/>
              </a:spcBef>
              <a:buNone/>
            </a:pPr>
            <a:r>
              <a:rPr lang="en-US" sz="3200" dirty="0">
                <a:solidFill>
                  <a:srgbClr val="FFC000"/>
                </a:solidFill>
              </a:rPr>
              <a:t>to augment existing community health operations during large-scale emergencies, aid in response to pressing health care needs, and improve community emergency preparedness.</a:t>
            </a:r>
            <a:endParaRPr lang="en-US" sz="3200" dirty="0" smtClean="0">
              <a:solidFill>
                <a:srgbClr val="FFC000"/>
              </a:solidFill>
            </a:endParaRPr>
          </a:p>
        </p:txBody>
      </p:sp>
    </p:spTree>
    <p:extLst>
      <p:ext uri="{BB962C8B-B14F-4D97-AF65-F5344CB8AC3E}">
        <p14:creationId xmlns:p14="http://schemas.microsoft.com/office/powerpoint/2010/main" val="38115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5913" y="381000"/>
            <a:ext cx="8523287" cy="669925"/>
          </a:xfrm>
        </p:spPr>
        <p:txBody>
          <a:bodyPr/>
          <a:lstStyle/>
          <a:p>
            <a:r>
              <a:rPr lang="en-US" sz="3600" i="1" dirty="0" smtClean="0"/>
              <a:t>The National Planning Frameworks</a:t>
            </a:r>
            <a:endParaRPr lang="en-US" sz="3600" i="1"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5</a:t>
            </a:fld>
            <a:endParaRPr lang="en-US" smtClean="0"/>
          </a:p>
        </p:txBody>
      </p:sp>
      <p:sp>
        <p:nvSpPr>
          <p:cNvPr id="23556" name="Rectangle 3"/>
          <p:cNvSpPr>
            <a:spLocks noGrp="1" noChangeArrowheads="1"/>
          </p:cNvSpPr>
          <p:nvPr>
            <p:ph idx="1"/>
          </p:nvPr>
        </p:nvSpPr>
        <p:spPr bwMode="auto">
          <a:xfrm>
            <a:off x="457200" y="1371600"/>
            <a:ext cx="8229600" cy="44196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ts val="100"/>
              </a:spcBef>
              <a:buNone/>
            </a:pPr>
            <a:r>
              <a:rPr lang="en-US" sz="2800" dirty="0"/>
              <a:t>There is one Framework for each of the five preparedness mission areas</a:t>
            </a:r>
            <a:r>
              <a:rPr lang="en-US" sz="2800" dirty="0" smtClean="0"/>
              <a:t>:</a:t>
            </a:r>
          </a:p>
          <a:p>
            <a:pPr marL="0" indent="0">
              <a:spcBef>
                <a:spcPts val="100"/>
              </a:spcBef>
              <a:buNone/>
            </a:pPr>
            <a:endParaRPr lang="en-US" sz="2800" dirty="0" smtClean="0"/>
          </a:p>
          <a:p>
            <a:pPr>
              <a:spcBef>
                <a:spcPts val="100"/>
              </a:spcBef>
            </a:pPr>
            <a:r>
              <a:rPr lang="en-US" sz="2800" dirty="0" smtClean="0"/>
              <a:t>National </a:t>
            </a:r>
            <a:r>
              <a:rPr lang="en-US" sz="2800" dirty="0"/>
              <a:t>Prevention Framework</a:t>
            </a:r>
          </a:p>
          <a:p>
            <a:pPr>
              <a:spcBef>
                <a:spcPts val="100"/>
              </a:spcBef>
            </a:pPr>
            <a:r>
              <a:rPr lang="en-US" sz="2800" dirty="0"/>
              <a:t>National Protection Framework</a:t>
            </a:r>
          </a:p>
          <a:p>
            <a:pPr>
              <a:spcBef>
                <a:spcPts val="100"/>
              </a:spcBef>
            </a:pPr>
            <a:r>
              <a:rPr lang="en-US" sz="2800" dirty="0"/>
              <a:t>National Mitigation Framework</a:t>
            </a:r>
          </a:p>
          <a:p>
            <a:pPr>
              <a:spcBef>
                <a:spcPts val="100"/>
              </a:spcBef>
            </a:pPr>
            <a:r>
              <a:rPr lang="en-US" sz="2800" dirty="0">
                <a:solidFill>
                  <a:srgbClr val="FFC000"/>
                </a:solidFill>
              </a:rPr>
              <a:t>National Response </a:t>
            </a:r>
            <a:r>
              <a:rPr lang="en-US" sz="2800" dirty="0" smtClean="0">
                <a:solidFill>
                  <a:srgbClr val="FFC000"/>
                </a:solidFill>
              </a:rPr>
              <a:t>Framework</a:t>
            </a:r>
          </a:p>
          <a:p>
            <a:pPr>
              <a:spcBef>
                <a:spcPts val="100"/>
              </a:spcBef>
            </a:pPr>
            <a:r>
              <a:rPr lang="en-US" sz="2800" dirty="0" smtClean="0"/>
              <a:t>National </a:t>
            </a:r>
            <a:r>
              <a:rPr lang="en-US" sz="2800" dirty="0"/>
              <a:t>Disaster Recovery Framework</a:t>
            </a:r>
            <a:endParaRPr lang="en-US" sz="2800" dirty="0" smtClean="0"/>
          </a:p>
        </p:txBody>
      </p:sp>
    </p:spTree>
    <p:extLst>
      <p:ext uri="{BB962C8B-B14F-4D97-AF65-F5344CB8AC3E}">
        <p14:creationId xmlns:p14="http://schemas.microsoft.com/office/powerpoint/2010/main" val="67580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0"/>
          </p:nvPr>
        </p:nvSpPr>
        <p:spPr>
          <a:noFill/>
        </p:spPr>
        <p:txBody>
          <a:bodyPr/>
          <a:lstStyle/>
          <a:p>
            <a:fld id="{73FF24AA-4229-4354-85E7-138E5F897E21}" type="slidenum">
              <a:rPr lang="en-US" smtClean="0"/>
              <a:pPr/>
              <a:t>6</a:t>
            </a:fld>
            <a:endParaRPr lang="en-US" smtClean="0"/>
          </a:p>
        </p:txBody>
      </p:sp>
      <p:sp>
        <p:nvSpPr>
          <p:cNvPr id="5123" name="Rectangle 2"/>
          <p:cNvSpPr>
            <a:spLocks noGrp="1" noChangeArrowheads="1"/>
          </p:cNvSpPr>
          <p:nvPr>
            <p:ph type="title" idx="4294967295"/>
          </p:nvPr>
        </p:nvSpPr>
        <p:spPr>
          <a:xfrm>
            <a:off x="457200" y="381000"/>
            <a:ext cx="8218488" cy="762000"/>
          </a:xfrm>
        </p:spPr>
        <p:txBody>
          <a:bodyPr/>
          <a:lstStyle/>
          <a:p>
            <a:r>
              <a:rPr lang="en-US" i="1" smtClean="0">
                <a:solidFill>
                  <a:schemeClr val="tx1"/>
                </a:solidFill>
              </a:rPr>
              <a:t>National </a:t>
            </a:r>
            <a:r>
              <a:rPr lang="en-US" sz="4000" i="1" smtClean="0">
                <a:solidFill>
                  <a:schemeClr val="tx1"/>
                </a:solidFill>
              </a:rPr>
              <a:t>Response</a:t>
            </a:r>
            <a:r>
              <a:rPr lang="en-US" i="1" smtClean="0">
                <a:solidFill>
                  <a:schemeClr val="tx1"/>
                </a:solidFill>
              </a:rPr>
              <a:t> Framework</a:t>
            </a:r>
          </a:p>
        </p:txBody>
      </p:sp>
      <p:sp>
        <p:nvSpPr>
          <p:cNvPr id="5124" name="Rectangle 3"/>
          <p:cNvSpPr>
            <a:spLocks noGrp="1" noChangeArrowheads="1"/>
          </p:cNvSpPr>
          <p:nvPr>
            <p:ph type="body" idx="4294967295"/>
          </p:nvPr>
        </p:nvSpPr>
        <p:spPr bwMode="auto">
          <a:xfrm>
            <a:off x="457200" y="1371600"/>
            <a:ext cx="7848600" cy="4648200"/>
          </a:xfrm>
          <a:prstGeom prst="rect">
            <a:avLst/>
          </a:prstGeom>
          <a:noFill/>
          <a:ln>
            <a:miter lim="800000"/>
            <a:headEnd/>
            <a:tailEnd/>
          </a:ln>
        </p:spPr>
        <p:txBody>
          <a:bodyPr/>
          <a:lstStyle/>
          <a:p>
            <a:pPr>
              <a:lnSpc>
                <a:spcPct val="90000"/>
              </a:lnSpc>
              <a:spcBef>
                <a:spcPct val="50000"/>
              </a:spcBef>
              <a:buClr>
                <a:schemeClr val="tx1"/>
              </a:buClr>
            </a:pPr>
            <a:r>
              <a:rPr lang="en-US" sz="2000" dirty="0" smtClean="0">
                <a:solidFill>
                  <a:schemeClr val="tx1"/>
                </a:solidFill>
              </a:rPr>
              <a:t>Purpose </a:t>
            </a:r>
          </a:p>
          <a:p>
            <a:pPr marL="568325" lvl="1" indent="-231775">
              <a:lnSpc>
                <a:spcPct val="90000"/>
              </a:lnSpc>
              <a:spcBef>
                <a:spcPct val="50000"/>
              </a:spcBef>
              <a:buClr>
                <a:schemeClr val="tx1"/>
              </a:buClr>
            </a:pPr>
            <a:r>
              <a:rPr lang="en-US" sz="2000" dirty="0" smtClean="0">
                <a:solidFill>
                  <a:schemeClr val="tx1"/>
                </a:solidFill>
              </a:rPr>
              <a:t>Guides how the nation conducts all-hazards incident response</a:t>
            </a:r>
          </a:p>
          <a:p>
            <a:pPr>
              <a:lnSpc>
                <a:spcPct val="90000"/>
              </a:lnSpc>
              <a:spcBef>
                <a:spcPct val="50000"/>
              </a:spcBef>
              <a:buClr>
                <a:schemeClr val="tx1"/>
              </a:buClr>
            </a:pPr>
            <a:r>
              <a:rPr lang="en-US" sz="2000" dirty="0" smtClean="0">
                <a:solidFill>
                  <a:schemeClr val="tx1"/>
                </a:solidFill>
              </a:rPr>
              <a:t>Key Concepts  </a:t>
            </a:r>
          </a:p>
          <a:p>
            <a:pPr marL="568325" lvl="1" indent="-231775">
              <a:lnSpc>
                <a:spcPct val="90000"/>
              </a:lnSpc>
              <a:spcBef>
                <a:spcPct val="50000"/>
              </a:spcBef>
              <a:buClr>
                <a:schemeClr val="tx1"/>
              </a:buClr>
            </a:pPr>
            <a:r>
              <a:rPr lang="en-US" sz="2000" dirty="0" smtClean="0">
                <a:solidFill>
                  <a:schemeClr val="tx1"/>
                </a:solidFill>
              </a:rPr>
              <a:t>Builds on the National Incident Management System (NIMS) with its </a:t>
            </a:r>
            <a:r>
              <a:rPr lang="en-US" sz="2000" u="sng" dirty="0" smtClean="0">
                <a:solidFill>
                  <a:schemeClr val="tx1"/>
                </a:solidFill>
              </a:rPr>
              <a:t>flexible</a:t>
            </a:r>
            <a:r>
              <a:rPr lang="en-US" sz="2000" dirty="0" smtClean="0">
                <a:solidFill>
                  <a:schemeClr val="tx1"/>
                </a:solidFill>
              </a:rPr>
              <a:t>, </a:t>
            </a:r>
            <a:r>
              <a:rPr lang="en-US" sz="2000" u="sng" dirty="0" smtClean="0">
                <a:solidFill>
                  <a:schemeClr val="tx1"/>
                </a:solidFill>
              </a:rPr>
              <a:t>scalable</a:t>
            </a:r>
            <a:r>
              <a:rPr lang="en-US" sz="2000" dirty="0" smtClean="0">
                <a:solidFill>
                  <a:schemeClr val="tx1"/>
                </a:solidFill>
              </a:rPr>
              <a:t>, and </a:t>
            </a:r>
            <a:r>
              <a:rPr lang="en-US" sz="2000" u="sng" dirty="0" smtClean="0">
                <a:solidFill>
                  <a:schemeClr val="tx1"/>
                </a:solidFill>
              </a:rPr>
              <a:t>adaptable</a:t>
            </a:r>
            <a:r>
              <a:rPr lang="en-US" sz="2000" dirty="0" smtClean="0">
                <a:solidFill>
                  <a:schemeClr val="tx1"/>
                </a:solidFill>
              </a:rPr>
              <a:t> coordinating structures</a:t>
            </a:r>
          </a:p>
          <a:p>
            <a:pPr marL="568325" lvl="1" indent="-231775">
              <a:lnSpc>
                <a:spcPct val="90000"/>
              </a:lnSpc>
              <a:spcBef>
                <a:spcPct val="50000"/>
              </a:spcBef>
              <a:buClr>
                <a:schemeClr val="tx1"/>
              </a:buClr>
            </a:pPr>
            <a:r>
              <a:rPr lang="en-US" sz="2000" dirty="0" smtClean="0">
                <a:solidFill>
                  <a:schemeClr val="tx1"/>
                </a:solidFill>
              </a:rPr>
              <a:t>Aligns key roles and responsibilities across jurisdictions</a:t>
            </a:r>
          </a:p>
          <a:p>
            <a:pPr marL="568325" lvl="1" indent="-231775">
              <a:lnSpc>
                <a:spcPct val="90000"/>
              </a:lnSpc>
              <a:spcBef>
                <a:spcPct val="50000"/>
              </a:spcBef>
              <a:buClr>
                <a:schemeClr val="tx1"/>
              </a:buClr>
            </a:pPr>
            <a:r>
              <a:rPr lang="en-US" sz="2000" dirty="0" smtClean="0">
                <a:solidFill>
                  <a:schemeClr val="tx1"/>
                </a:solidFill>
              </a:rPr>
              <a:t>Links all levels of government, private sector, and nongovernmental organizations in a unified approach to emergency management</a:t>
            </a:r>
          </a:p>
          <a:p>
            <a:pPr marL="568325" lvl="1" indent="-231775">
              <a:lnSpc>
                <a:spcPct val="90000"/>
              </a:lnSpc>
              <a:spcBef>
                <a:spcPct val="50000"/>
              </a:spcBef>
              <a:buClr>
                <a:schemeClr val="tx1"/>
              </a:buClr>
            </a:pPr>
            <a:r>
              <a:rPr lang="en-US" sz="2000" dirty="0" smtClean="0">
                <a:solidFill>
                  <a:schemeClr val="tx1"/>
                </a:solidFill>
              </a:rPr>
              <a:t>Always in effect:  can be partially or fully implemented </a:t>
            </a:r>
          </a:p>
          <a:p>
            <a:pPr marL="568325" lvl="1" indent="-231775">
              <a:lnSpc>
                <a:spcPct val="90000"/>
              </a:lnSpc>
              <a:spcBef>
                <a:spcPct val="50000"/>
              </a:spcBef>
              <a:buClr>
                <a:schemeClr val="tx1"/>
              </a:buClr>
            </a:pPr>
            <a:r>
              <a:rPr lang="en-US" sz="2000" dirty="0" smtClean="0">
                <a:solidFill>
                  <a:schemeClr val="tx1"/>
                </a:solidFill>
              </a:rPr>
              <a:t>Coordinates Federal assistance without need for formal trigger</a:t>
            </a:r>
          </a:p>
        </p:txBody>
      </p:sp>
      <p:sp>
        <p:nvSpPr>
          <p:cNvPr id="5125" name="Text Box 6"/>
          <p:cNvSpPr txBox="1">
            <a:spLocks noChangeArrowheads="1"/>
          </p:cNvSpPr>
          <p:nvPr/>
        </p:nvSpPr>
        <p:spPr bwMode="auto">
          <a:xfrm>
            <a:off x="1889125" y="4916488"/>
            <a:ext cx="184150" cy="457200"/>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0"/>
          </p:nvPr>
        </p:nvSpPr>
        <p:spPr>
          <a:noFill/>
        </p:spPr>
        <p:txBody>
          <a:bodyPr/>
          <a:lstStyle/>
          <a:p>
            <a:fld id="{809C9D93-3C17-411B-98E9-52216ADD811A}" type="slidenum">
              <a:rPr lang="en-US" smtClean="0"/>
              <a:pPr/>
              <a:t>7</a:t>
            </a:fld>
            <a:endParaRPr lang="en-US" smtClean="0"/>
          </a:p>
        </p:txBody>
      </p:sp>
      <p:sp>
        <p:nvSpPr>
          <p:cNvPr id="6147" name="Rectangle 2"/>
          <p:cNvSpPr>
            <a:spLocks noGrp="1" noChangeArrowheads="1"/>
          </p:cNvSpPr>
          <p:nvPr>
            <p:ph type="title" idx="4294967295"/>
          </p:nvPr>
        </p:nvSpPr>
        <p:spPr>
          <a:xfrm>
            <a:off x="381000" y="304800"/>
            <a:ext cx="8447088" cy="990600"/>
          </a:xfrm>
        </p:spPr>
        <p:txBody>
          <a:bodyPr/>
          <a:lstStyle/>
          <a:p>
            <a:r>
              <a:rPr lang="en-US" sz="3600" i="1" dirty="0" smtClean="0">
                <a:solidFill>
                  <a:schemeClr val="tx1"/>
                </a:solidFill>
              </a:rPr>
              <a:t>Focused on Response</a:t>
            </a:r>
            <a:r>
              <a:rPr lang="en-US" sz="3500" dirty="0" smtClean="0">
                <a:solidFill>
                  <a:schemeClr val="tx1"/>
                </a:solidFill>
              </a:rPr>
              <a:t/>
            </a:r>
            <a:br>
              <a:rPr lang="en-US" sz="3500" dirty="0" smtClean="0">
                <a:solidFill>
                  <a:schemeClr val="tx1"/>
                </a:solidFill>
              </a:rPr>
            </a:br>
            <a:r>
              <a:rPr lang="en-US" sz="2800" dirty="0" smtClean="0">
                <a:solidFill>
                  <a:schemeClr val="tx1"/>
                </a:solidFill>
              </a:rPr>
              <a:t>Achieving a Goal Within a Broader Strategy</a:t>
            </a:r>
          </a:p>
        </p:txBody>
      </p:sp>
      <p:sp>
        <p:nvSpPr>
          <p:cNvPr id="6148" name="Rectangle 3"/>
          <p:cNvSpPr>
            <a:spLocks noGrp="1" noChangeArrowheads="1"/>
          </p:cNvSpPr>
          <p:nvPr>
            <p:ph type="body" idx="4294967295"/>
          </p:nvPr>
        </p:nvSpPr>
        <p:spPr bwMode="auto">
          <a:xfrm>
            <a:off x="381000" y="1295400"/>
            <a:ext cx="8305800" cy="4495800"/>
          </a:xfrm>
          <a:prstGeom prst="rect">
            <a:avLst/>
          </a:prstGeom>
          <a:noFill/>
          <a:ln>
            <a:miter lim="800000"/>
            <a:headEnd/>
            <a:tailEnd/>
          </a:ln>
        </p:spPr>
        <p:txBody>
          <a:bodyPr/>
          <a:lstStyle/>
          <a:p>
            <a:pPr marL="234950" indent="-234950">
              <a:lnSpc>
                <a:spcPct val="90000"/>
              </a:lnSpc>
              <a:spcBef>
                <a:spcPts val="600"/>
              </a:spcBef>
              <a:buClr>
                <a:schemeClr val="tx1"/>
              </a:buClr>
            </a:pPr>
            <a:r>
              <a:rPr lang="en-US" sz="2000" dirty="0" smtClean="0">
                <a:solidFill>
                  <a:schemeClr val="tx1"/>
                </a:solidFill>
              </a:rPr>
              <a:t>Response</a:t>
            </a:r>
          </a:p>
          <a:p>
            <a:pPr marL="568325" lvl="1" indent="-222250">
              <a:lnSpc>
                <a:spcPct val="90000"/>
              </a:lnSpc>
              <a:spcBef>
                <a:spcPts val="600"/>
              </a:spcBef>
              <a:buClr>
                <a:schemeClr val="tx1"/>
              </a:buClr>
            </a:pPr>
            <a:r>
              <a:rPr lang="en-US" sz="2000" dirty="0" smtClean="0">
                <a:solidFill>
                  <a:schemeClr val="tx1"/>
                </a:solidFill>
              </a:rPr>
              <a:t>Immediate actions to save lives, protect property and the environment, and meet basic human needs</a:t>
            </a:r>
          </a:p>
          <a:p>
            <a:pPr marL="568325" lvl="1" indent="-222250">
              <a:lnSpc>
                <a:spcPct val="90000"/>
              </a:lnSpc>
              <a:spcBef>
                <a:spcPts val="600"/>
              </a:spcBef>
              <a:buClr>
                <a:schemeClr val="tx1"/>
              </a:buClr>
            </a:pPr>
            <a:r>
              <a:rPr lang="en-US" sz="2000" dirty="0" smtClean="0">
                <a:solidFill>
                  <a:schemeClr val="tx1"/>
                </a:solidFill>
              </a:rPr>
              <a:t>Execution of emergency plans and actions to support short-term recovery</a:t>
            </a:r>
          </a:p>
          <a:p>
            <a:pPr marL="234950" indent="-234950">
              <a:lnSpc>
                <a:spcPct val="90000"/>
              </a:lnSpc>
              <a:spcBef>
                <a:spcPts val="1800"/>
              </a:spcBef>
              <a:buClr>
                <a:schemeClr val="tx1"/>
              </a:buClr>
            </a:pPr>
            <a:r>
              <a:rPr lang="en-US" sz="2000" i="1" dirty="0" smtClean="0">
                <a:solidFill>
                  <a:schemeClr val="tx1"/>
                </a:solidFill>
              </a:rPr>
              <a:t>National Strategy for Homeland Security</a:t>
            </a:r>
            <a:r>
              <a:rPr lang="en-US" sz="2000" dirty="0" smtClean="0">
                <a:solidFill>
                  <a:schemeClr val="tx1"/>
                </a:solidFill>
              </a:rPr>
              <a:t> – guides, organizes and unifies our National homeland security efforts</a:t>
            </a:r>
          </a:p>
          <a:p>
            <a:pPr marL="568325" lvl="1" indent="-222250">
              <a:spcBef>
                <a:spcPts val="600"/>
              </a:spcBef>
              <a:buClr>
                <a:schemeClr val="tx1"/>
              </a:buClr>
            </a:pPr>
            <a:r>
              <a:rPr lang="en-US" sz="2000" i="1" dirty="0" smtClean="0">
                <a:solidFill>
                  <a:schemeClr val="tx1"/>
                </a:solidFill>
              </a:rPr>
              <a:t> Prevent and disrupt terrorist attacks;</a:t>
            </a:r>
          </a:p>
          <a:p>
            <a:pPr marL="568325" lvl="1" indent="-222250">
              <a:spcBef>
                <a:spcPts val="600"/>
              </a:spcBef>
              <a:buClr>
                <a:schemeClr val="tx1"/>
              </a:buClr>
            </a:pPr>
            <a:r>
              <a:rPr lang="en-US" sz="2000" i="1" dirty="0" smtClean="0">
                <a:solidFill>
                  <a:schemeClr val="tx1"/>
                </a:solidFill>
              </a:rPr>
              <a:t>Protect the American people, our critical infrastructure, and key resources;</a:t>
            </a:r>
          </a:p>
          <a:p>
            <a:pPr marL="568325" lvl="1" indent="-222250">
              <a:spcBef>
                <a:spcPts val="600"/>
              </a:spcBef>
              <a:buClr>
                <a:schemeClr val="tx1"/>
              </a:buClr>
            </a:pPr>
            <a:r>
              <a:rPr lang="en-US" sz="2000" b="1" i="1" dirty="0" smtClean="0">
                <a:solidFill>
                  <a:schemeClr val="tx1"/>
                </a:solidFill>
              </a:rPr>
              <a:t>Respond to and recover from incidents that do occur; and</a:t>
            </a:r>
          </a:p>
          <a:p>
            <a:pPr marL="568325" lvl="1" indent="-222250">
              <a:spcBef>
                <a:spcPts val="600"/>
              </a:spcBef>
              <a:buClr>
                <a:schemeClr val="tx1"/>
              </a:buClr>
            </a:pPr>
            <a:r>
              <a:rPr lang="en-US" sz="2000" i="1" dirty="0" smtClean="0">
                <a:solidFill>
                  <a:schemeClr val="tx1"/>
                </a:solidFill>
              </a:rPr>
              <a:t>Continue to strengthen the foundation to ensure our long-term success. </a:t>
            </a:r>
          </a:p>
        </p:txBody>
      </p:sp>
      <p:sp>
        <p:nvSpPr>
          <p:cNvPr id="6149" name="Text Box 6"/>
          <p:cNvSpPr txBox="1">
            <a:spLocks noChangeArrowheads="1"/>
          </p:cNvSpPr>
          <p:nvPr/>
        </p:nvSpPr>
        <p:spPr bwMode="auto">
          <a:xfrm>
            <a:off x="1889125" y="4916488"/>
            <a:ext cx="184150" cy="457200"/>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5913" y="381000"/>
            <a:ext cx="8523287" cy="1143000"/>
          </a:xfrm>
        </p:spPr>
        <p:txBody>
          <a:bodyPr/>
          <a:lstStyle/>
          <a:p>
            <a:r>
              <a:rPr lang="en-US" sz="3600" dirty="0" smtClean="0"/>
              <a:t>National Preparedness Goal:</a:t>
            </a:r>
            <a:br>
              <a:rPr lang="en-US" sz="3600" dirty="0" smtClean="0"/>
            </a:br>
            <a:r>
              <a:rPr lang="en-US" sz="3600" dirty="0" smtClean="0"/>
              <a:t>The 14 Response Core Capabilities</a:t>
            </a:r>
            <a:endParaRPr lang="en-US" sz="3600"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8</a:t>
            </a:fld>
            <a:endParaRPr lang="en-US" smtClean="0"/>
          </a:p>
        </p:txBody>
      </p:sp>
      <p:sp>
        <p:nvSpPr>
          <p:cNvPr id="23556" name="Rectangle 3"/>
          <p:cNvSpPr>
            <a:spLocks noGrp="1" noChangeArrowheads="1"/>
          </p:cNvSpPr>
          <p:nvPr>
            <p:ph idx="1"/>
          </p:nvPr>
        </p:nvSpPr>
        <p:spPr bwMode="auto">
          <a:xfrm>
            <a:off x="381000" y="2209800"/>
            <a:ext cx="8229600" cy="3657600"/>
          </a:xfrm>
          <a:noFill/>
          <a:ln>
            <a:miter lim="800000"/>
            <a:headEnd/>
            <a:tailEnd/>
          </a:ln>
        </p:spPr>
        <p:txBody>
          <a:bodyPr vert="horz" wrap="square" lIns="91440" tIns="45720" rIns="91440" bIns="45720" numCol="1" anchor="t" anchorCtr="0" compatLnSpc="1">
            <a:prstTxWarp prst="textNoShape">
              <a:avLst/>
            </a:prstTxWarp>
          </a:bodyPr>
          <a:lstStyle/>
          <a:p>
            <a:pPr>
              <a:spcBef>
                <a:spcPts val="100"/>
              </a:spcBef>
            </a:pPr>
            <a:r>
              <a:rPr lang="en-US" sz="2400" dirty="0" smtClean="0"/>
              <a:t>Planning (all)</a:t>
            </a:r>
          </a:p>
          <a:p>
            <a:pPr>
              <a:spcBef>
                <a:spcPts val="100"/>
              </a:spcBef>
            </a:pPr>
            <a:r>
              <a:rPr lang="en-US" sz="2400" dirty="0" smtClean="0"/>
              <a:t>Public Information and Warning (all)</a:t>
            </a:r>
          </a:p>
          <a:p>
            <a:pPr>
              <a:spcBef>
                <a:spcPts val="100"/>
              </a:spcBef>
            </a:pPr>
            <a:r>
              <a:rPr lang="en-US" sz="2400" dirty="0" smtClean="0"/>
              <a:t>Operational Coordination (all)</a:t>
            </a:r>
          </a:p>
          <a:p>
            <a:pPr>
              <a:spcBef>
                <a:spcPts val="100"/>
              </a:spcBef>
            </a:pPr>
            <a:r>
              <a:rPr lang="en-US" sz="2400" dirty="0" smtClean="0"/>
              <a:t>Critical Transportation</a:t>
            </a:r>
          </a:p>
          <a:p>
            <a:pPr>
              <a:spcBef>
                <a:spcPts val="100"/>
              </a:spcBef>
            </a:pPr>
            <a:r>
              <a:rPr lang="en-US" sz="2400" dirty="0" smtClean="0"/>
              <a:t>Environmental Response/Health and Safety</a:t>
            </a:r>
          </a:p>
          <a:p>
            <a:pPr>
              <a:spcBef>
                <a:spcPts val="100"/>
              </a:spcBef>
            </a:pPr>
            <a:r>
              <a:rPr lang="en-US" sz="2400" dirty="0" smtClean="0"/>
              <a:t>Fatality Management Services</a:t>
            </a:r>
          </a:p>
          <a:p>
            <a:pPr>
              <a:spcBef>
                <a:spcPts val="100"/>
              </a:spcBef>
            </a:pPr>
            <a:r>
              <a:rPr lang="en-US" sz="2400" dirty="0" smtClean="0"/>
              <a:t>Infrastructure Systems (also Recovery)</a:t>
            </a:r>
          </a:p>
          <a:p>
            <a:pPr>
              <a:spcBef>
                <a:spcPts val="100"/>
              </a:spcBef>
            </a:pPr>
            <a:endParaRPr lang="en-US" sz="2400" dirty="0"/>
          </a:p>
          <a:p>
            <a:pPr marL="0" indent="0">
              <a:spcBef>
                <a:spcPts val="100"/>
              </a:spcBef>
              <a:buNone/>
            </a:pPr>
            <a:r>
              <a:rPr lang="en-US" sz="2000" dirty="0"/>
              <a:t>(http://</a:t>
            </a:r>
            <a:r>
              <a:rPr lang="en-US" sz="2000" dirty="0" smtClean="0"/>
              <a:t>www.fema.gov/core-capabilities)</a:t>
            </a:r>
          </a:p>
        </p:txBody>
      </p:sp>
    </p:spTree>
    <p:extLst>
      <p:ext uri="{BB962C8B-B14F-4D97-AF65-F5344CB8AC3E}">
        <p14:creationId xmlns:p14="http://schemas.microsoft.com/office/powerpoint/2010/main" val="206943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5913" y="381000"/>
            <a:ext cx="8523287" cy="1143000"/>
          </a:xfrm>
        </p:spPr>
        <p:txBody>
          <a:bodyPr/>
          <a:lstStyle/>
          <a:p>
            <a:r>
              <a:rPr lang="en-US" sz="3600" dirty="0" smtClean="0"/>
              <a:t>National Preparedness Goal:</a:t>
            </a:r>
            <a:br>
              <a:rPr lang="en-US" sz="3600" dirty="0" smtClean="0"/>
            </a:br>
            <a:r>
              <a:rPr lang="en-US" sz="3600" dirty="0" smtClean="0"/>
              <a:t>The 14 Response Core Capabilities</a:t>
            </a:r>
            <a:endParaRPr lang="en-US" sz="3600" dirty="0" smtClean="0"/>
          </a:p>
        </p:txBody>
      </p:sp>
      <p:sp>
        <p:nvSpPr>
          <p:cNvPr id="23555" name="Slide Number Placeholder 3"/>
          <p:cNvSpPr>
            <a:spLocks noGrp="1"/>
          </p:cNvSpPr>
          <p:nvPr>
            <p:ph type="sldNum" sz="quarter" idx="10"/>
          </p:nvPr>
        </p:nvSpPr>
        <p:spPr>
          <a:noFill/>
        </p:spPr>
        <p:txBody>
          <a:bodyPr/>
          <a:lstStyle/>
          <a:p>
            <a:fld id="{673F1F71-6592-4B54-BAF7-F5457A67C12A}" type="slidenum">
              <a:rPr lang="en-US" smtClean="0"/>
              <a:pPr/>
              <a:t>9</a:t>
            </a:fld>
            <a:endParaRPr lang="en-US" smtClean="0"/>
          </a:p>
        </p:txBody>
      </p:sp>
      <p:sp>
        <p:nvSpPr>
          <p:cNvPr id="23556" name="Rectangle 3"/>
          <p:cNvSpPr>
            <a:spLocks noGrp="1" noChangeArrowheads="1"/>
          </p:cNvSpPr>
          <p:nvPr>
            <p:ph idx="1"/>
          </p:nvPr>
        </p:nvSpPr>
        <p:spPr bwMode="auto">
          <a:xfrm>
            <a:off x="381000" y="2209800"/>
            <a:ext cx="8229600" cy="3657600"/>
          </a:xfrm>
          <a:noFill/>
          <a:ln>
            <a:miter lim="800000"/>
            <a:headEnd/>
            <a:tailEnd/>
          </a:ln>
        </p:spPr>
        <p:txBody>
          <a:bodyPr vert="horz" wrap="square" lIns="91440" tIns="45720" rIns="91440" bIns="45720" numCol="1" anchor="t" anchorCtr="0" compatLnSpc="1">
            <a:prstTxWarp prst="textNoShape">
              <a:avLst/>
            </a:prstTxWarp>
          </a:bodyPr>
          <a:lstStyle/>
          <a:p>
            <a:pPr>
              <a:spcBef>
                <a:spcPts val="100"/>
              </a:spcBef>
            </a:pPr>
            <a:r>
              <a:rPr lang="en-US" sz="2400" dirty="0" smtClean="0"/>
              <a:t>Mass Care Services</a:t>
            </a:r>
          </a:p>
          <a:p>
            <a:pPr>
              <a:spcBef>
                <a:spcPts val="100"/>
              </a:spcBef>
            </a:pPr>
            <a:r>
              <a:rPr lang="en-US" sz="2400" dirty="0" smtClean="0"/>
              <a:t>Mass Search and Rescue Operations</a:t>
            </a:r>
          </a:p>
          <a:p>
            <a:pPr>
              <a:spcBef>
                <a:spcPts val="100"/>
              </a:spcBef>
            </a:pPr>
            <a:r>
              <a:rPr lang="en-US" sz="2400" dirty="0" smtClean="0"/>
              <a:t>On-Scene Security and Protection</a:t>
            </a:r>
          </a:p>
          <a:p>
            <a:pPr>
              <a:spcBef>
                <a:spcPts val="100"/>
              </a:spcBef>
            </a:pPr>
            <a:r>
              <a:rPr lang="en-US" sz="2400" dirty="0" smtClean="0"/>
              <a:t>Operational Communications</a:t>
            </a:r>
          </a:p>
          <a:p>
            <a:pPr>
              <a:spcBef>
                <a:spcPts val="100"/>
              </a:spcBef>
            </a:pPr>
            <a:r>
              <a:rPr lang="en-US" sz="2400" dirty="0" smtClean="0"/>
              <a:t>Public and Private Services and Resources</a:t>
            </a:r>
          </a:p>
          <a:p>
            <a:pPr>
              <a:spcBef>
                <a:spcPts val="100"/>
              </a:spcBef>
            </a:pPr>
            <a:r>
              <a:rPr lang="en-US" sz="2400" dirty="0" smtClean="0"/>
              <a:t>Public Health and Medical Services</a:t>
            </a:r>
          </a:p>
          <a:p>
            <a:pPr>
              <a:spcBef>
                <a:spcPts val="100"/>
              </a:spcBef>
            </a:pPr>
            <a:r>
              <a:rPr lang="en-US" sz="2400" dirty="0" smtClean="0"/>
              <a:t>Situational Assessment</a:t>
            </a:r>
          </a:p>
          <a:p>
            <a:pPr marL="0" indent="0">
              <a:spcBef>
                <a:spcPts val="100"/>
              </a:spcBef>
              <a:buNone/>
            </a:pPr>
            <a:endParaRPr lang="en-US" sz="2400" dirty="0"/>
          </a:p>
          <a:p>
            <a:pPr marL="0" indent="0">
              <a:spcBef>
                <a:spcPts val="100"/>
              </a:spcBef>
              <a:buNone/>
            </a:pPr>
            <a:r>
              <a:rPr lang="en-US" sz="2000" dirty="0"/>
              <a:t>(http://www.fema.gov/core-capabilities)</a:t>
            </a:r>
            <a:endParaRPr lang="en-US" sz="2400" dirty="0" smtClean="0"/>
          </a:p>
        </p:txBody>
      </p:sp>
    </p:spTree>
    <p:extLst>
      <p:ext uri="{BB962C8B-B14F-4D97-AF65-F5344CB8AC3E}">
        <p14:creationId xmlns:p14="http://schemas.microsoft.com/office/powerpoint/2010/main" val="3099151110"/>
      </p:ext>
    </p:extLst>
  </p:cSld>
  <p:clrMapOvr>
    <a:masterClrMapping/>
  </p:clrMapOvr>
</p:sld>
</file>

<file path=ppt/theme/theme1.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9853</TotalTime>
  <Words>4514</Words>
  <Application>Microsoft Office PowerPoint</Application>
  <PresentationFormat>On-screen Show (4:3)</PresentationFormat>
  <Paragraphs>457</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Times</vt:lpstr>
      <vt:lpstr>Times New Roman</vt:lpstr>
      <vt:lpstr>Wingdings</vt:lpstr>
      <vt:lpstr>DHS_Template</vt:lpstr>
      <vt:lpstr>PowerPoint Presentation</vt:lpstr>
      <vt:lpstr>Topics</vt:lpstr>
      <vt:lpstr>The National Planning Frameworks…</vt:lpstr>
      <vt:lpstr>MRC GEM’s mission is:</vt:lpstr>
      <vt:lpstr>The National Planning Frameworks</vt:lpstr>
      <vt:lpstr>National Response Framework</vt:lpstr>
      <vt:lpstr>Focused on Response Achieving a Goal Within a Broader Strategy</vt:lpstr>
      <vt:lpstr>National Preparedness Goal: The 14 Response Core Capabilities</vt:lpstr>
      <vt:lpstr>National Preparedness Goal: The 14 Response Core Capabilities</vt:lpstr>
      <vt:lpstr>National Preparedness Goal:  The Other Mission Areas’ 17 Core Capabilities</vt:lpstr>
      <vt:lpstr>National Preparedness Goal:  The Other Mission Areas’ 17 Core Capabilities</vt:lpstr>
      <vt:lpstr>CDC’s 15 Public Health Preparedness Capabilities</vt:lpstr>
      <vt:lpstr>CDC’s 15 Public Health Preparedness Capabilities</vt:lpstr>
      <vt:lpstr>How the Framework is Organized</vt:lpstr>
      <vt:lpstr>PowerPoint Presentation</vt:lpstr>
      <vt:lpstr>Applying the Framework</vt:lpstr>
      <vt:lpstr>PowerPoint Presentation</vt:lpstr>
      <vt:lpstr>PowerPoint Presentation</vt:lpstr>
      <vt:lpstr>Private Sector &amp; NGOs and the Framework</vt:lpstr>
      <vt:lpstr>The Framework:  Building New Capability</vt:lpstr>
      <vt:lpstr>NRF:  Equipping Leaders, Practitioners, and Individuals</vt:lpstr>
      <vt:lpstr>Emergency Support Functions / Annexes</vt:lpstr>
      <vt:lpstr>Support Annexes</vt:lpstr>
      <vt:lpstr>Stakeholder Responsibilities</vt:lpstr>
      <vt:lpstr>Stakeholder Responsibilities</vt:lpstr>
      <vt:lpstr>Federal Department &amp; Agency Responsibilities</vt:lpstr>
      <vt:lpstr>PowerPoint Presentation</vt:lpstr>
      <vt:lpstr>PowerPoint Presentation</vt:lpstr>
      <vt:lpstr>PowerPoint Presentation</vt:lpstr>
      <vt:lpstr>PowerPoint Presentation</vt:lpstr>
      <vt:lpstr>Questions?</vt:lpstr>
    </vt:vector>
  </TitlesOfParts>
  <Company>Transportation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- 42 pt Times New Roman, White</dc:title>
  <dc:subject>National Response Framework</dc:subject>
  <dc:creator>Stephen Sharro</dc:creator>
  <cp:keywords>Overview, NRF, Roll Out</cp:keywords>
  <cp:lastModifiedBy>Sherwin Levinson</cp:lastModifiedBy>
  <cp:revision>775</cp:revision>
  <cp:lastPrinted>2002-02-25T16:50:36Z</cp:lastPrinted>
  <dcterms:created xsi:type="dcterms:W3CDTF">2003-08-19T22:15:17Z</dcterms:created>
  <dcterms:modified xsi:type="dcterms:W3CDTF">2015-06-23T23:15:12Z</dcterms:modified>
  <cp:contentStatus>Final</cp:contentStatus>
</cp:coreProperties>
</file>